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32"/>
  </p:notesMasterIdLst>
  <p:handoutMasterIdLst>
    <p:handoutMasterId r:id="rId33"/>
  </p:handoutMasterIdLst>
  <p:sldIdLst>
    <p:sldId id="257" r:id="rId2"/>
    <p:sldId id="316" r:id="rId3"/>
    <p:sldId id="346" r:id="rId4"/>
    <p:sldId id="347" r:id="rId5"/>
    <p:sldId id="313" r:id="rId6"/>
    <p:sldId id="314" r:id="rId7"/>
    <p:sldId id="348" r:id="rId8"/>
    <p:sldId id="315" r:id="rId9"/>
    <p:sldId id="317" r:id="rId10"/>
    <p:sldId id="379" r:id="rId11"/>
    <p:sldId id="330" r:id="rId12"/>
    <p:sldId id="331" r:id="rId13"/>
    <p:sldId id="332" r:id="rId14"/>
    <p:sldId id="363" r:id="rId15"/>
    <p:sldId id="333" r:id="rId16"/>
    <p:sldId id="334" r:id="rId17"/>
    <p:sldId id="365" r:id="rId18"/>
    <p:sldId id="335" r:id="rId19"/>
    <p:sldId id="336" r:id="rId20"/>
    <p:sldId id="337" r:id="rId21"/>
    <p:sldId id="338" r:id="rId22"/>
    <p:sldId id="360" r:id="rId23"/>
    <p:sldId id="361" r:id="rId24"/>
    <p:sldId id="341" r:id="rId25"/>
    <p:sldId id="362" r:id="rId26"/>
    <p:sldId id="380" r:id="rId27"/>
    <p:sldId id="378" r:id="rId28"/>
    <p:sldId id="345" r:id="rId29"/>
    <p:sldId id="311" r:id="rId30"/>
    <p:sldId id="308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D1E4F3"/>
    <a:srgbClr val="811102"/>
    <a:srgbClr val="FFFFFF"/>
    <a:srgbClr val="509AD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456" y="-110"/>
      </p:cViewPr>
      <p:guideLst>
        <p:guide orient="horz" pos="2160"/>
        <p:guide pos="2880"/>
        <p:guide pos="14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046" y="-102"/>
      </p:cViewPr>
      <p:guideLst>
        <p:guide orient="horz" pos="2880"/>
        <p:guide pos="216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851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Microsoft Tech·Ed IT Forum 2006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fld id="{573C249C-C548-4CA4-BD39-6D7AAFAD0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 b="1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 b="1">
                <a:latin typeface="Verdana" pitchFamily="34" charset="0"/>
              </a:defRPr>
            </a:lvl1pPr>
          </a:lstStyle>
          <a:p>
            <a:pPr>
              <a:defRPr/>
            </a:pPr>
            <a:fld id="{A32B505E-ACD7-498D-9FEC-448B7A1E5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76F074-588A-40C1-902F-08D5B34A028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FCFDA-2611-436B-BE89-4E1A7D3E290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 algn="ctr"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3CF9E-C298-41C2-AB1C-C6AECB2C6BB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 algn="ctr"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044C6-6792-41FD-B593-1C86421CF44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 algn="ctr"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 w="12700" cap="flat">
            <a:headEnd type="none" w="med" len="med"/>
            <a:tailEnd type="none" w="med" len="med"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Char char="●"/>
            </a:pPr>
            <a:r>
              <a:rPr lang="en-US" sz="1000" smtClean="0"/>
              <a:t>Cards contain no actual identity data – only metadata:</a:t>
            </a:r>
          </a:p>
          <a:p>
            <a:pPr lvl="2">
              <a:lnSpc>
                <a:spcPct val="90000"/>
              </a:lnSpc>
              <a:buClr>
                <a:srgbClr val="FFCC29"/>
              </a:buClr>
              <a:buSzPct val="95000"/>
              <a:buFont typeface="Wingdings" pitchFamily="2" charset="2"/>
              <a:buAutoNum type="arabicPeriod"/>
            </a:pPr>
            <a:r>
              <a:rPr lang="en-US" sz="1000" smtClean="0"/>
              <a:t>A list of the claims that a card represents</a:t>
            </a:r>
          </a:p>
          <a:p>
            <a:pPr lvl="2">
              <a:lnSpc>
                <a:spcPct val="90000"/>
              </a:lnSpc>
              <a:buClr>
                <a:srgbClr val="FFCC29"/>
              </a:buClr>
              <a:buSzPct val="95000"/>
              <a:buFont typeface="Wingdings" pitchFamily="2" charset="2"/>
              <a:buAutoNum type="arabicPeriod"/>
            </a:pPr>
            <a:r>
              <a:rPr lang="en-US" sz="1000" smtClean="0"/>
              <a:t>Where to go in order to obtain the claims</a:t>
            </a:r>
          </a:p>
          <a:p>
            <a:pPr lvl="2">
              <a:lnSpc>
                <a:spcPct val="90000"/>
              </a:lnSpc>
              <a:buClr>
                <a:srgbClr val="FFCC29"/>
              </a:buClr>
              <a:buSzPct val="95000"/>
              <a:buFont typeface="Wingdings" pitchFamily="2" charset="2"/>
              <a:buAutoNum type="arabicPeriod"/>
            </a:pPr>
            <a:r>
              <a:rPr lang="en-US" sz="1000" smtClean="0"/>
              <a:t>A signature identifying the card</a:t>
            </a:r>
          </a:p>
          <a:p>
            <a:pPr>
              <a:lnSpc>
                <a:spcPct val="90000"/>
              </a:lnSpc>
              <a:buFontTx/>
              <a:buChar char="●"/>
            </a:pPr>
            <a:r>
              <a:rPr lang="en-US" sz="1000" smtClean="0"/>
              <a:t>The actual data behind a card is dynamically obtained from the IP:</a:t>
            </a:r>
          </a:p>
          <a:p>
            <a:pPr lvl="1">
              <a:lnSpc>
                <a:spcPct val="90000"/>
              </a:lnSpc>
              <a:buFontTx/>
              <a:buChar char="●"/>
            </a:pPr>
            <a:r>
              <a:rPr lang="en-US" sz="1000" smtClean="0"/>
              <a:t>From a local store for “self-issued cards”</a:t>
            </a:r>
          </a:p>
          <a:p>
            <a:pPr lvl="1">
              <a:lnSpc>
                <a:spcPct val="90000"/>
              </a:lnSpc>
              <a:buFontTx/>
              <a:buChar char="●"/>
            </a:pPr>
            <a:r>
              <a:rPr lang="en-US" sz="1000" smtClean="0"/>
              <a:t>From the Identity Provider’s Secure Token Service (STS) for “managed cards”</a:t>
            </a:r>
          </a:p>
        </p:txBody>
      </p:sp>
      <p:sp>
        <p:nvSpPr>
          <p:cNvPr id="38916" name="Rectangle 4"/>
          <p:cNvSpPr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 defTabSz="912813"/>
            <a:fld id="{8657F196-5F6E-467F-8AC1-073C6E7DBCD9}" type="slidenum">
              <a:rPr lang="en-US"/>
              <a:pPr algn="r" defTabSz="912813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BA224-528C-438B-95E9-BBF5043CE62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 algn="ctr"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60EB13-B806-4151-AB58-A4B8C5BA4DC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 algn="ctr"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65C66-3538-4377-B799-AE389561A5C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 algn="ctr"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3E6F3E-B749-40C7-A00B-5D30619E2BD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 algn="ctr"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0A944-A270-4DF2-B4DD-13058306CE6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 algn="ctr"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673502-214B-4924-8703-4F7F337663F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 algn="ctr"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5"/>
          <p:cNvSpPr>
            <a:spLocks noGrp="1" noChangeArrowheads="1"/>
          </p:cNvSpPr>
          <p:nvPr>
            <p:ph type="ctrTitle"/>
          </p:nvPr>
        </p:nvSpPr>
        <p:spPr>
          <a:xfrm>
            <a:off x="1960563" y="1970088"/>
            <a:ext cx="6880225" cy="14700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7587" name="Rectangle 1026"/>
          <p:cNvSpPr>
            <a:spLocks noGrp="1" noChangeArrowheads="1"/>
          </p:cNvSpPr>
          <p:nvPr>
            <p:ph type="subTitle" idx="1"/>
          </p:nvPr>
        </p:nvSpPr>
        <p:spPr>
          <a:xfrm>
            <a:off x="1982788" y="3686175"/>
            <a:ext cx="6881812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0663"/>
            <a:ext cx="2057400" cy="6007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663"/>
            <a:ext cx="6019800" cy="6007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5600"/>
            <a:ext cx="4038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5600"/>
            <a:ext cx="4038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0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3" name="Rectangle 10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5600"/>
            <a:ext cx="82296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179388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defTabSz="179388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defTabSz="179388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defTabSz="179388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defTabSz="179388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defTabSz="179388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defTabSz="179388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defTabSz="179388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defTabSz="179388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20000"/>
        </a:spcAft>
        <a:buClr>
          <a:schemeClr val="accent1"/>
        </a:buClr>
        <a:buSzPct val="135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20000"/>
        </a:spcAft>
        <a:buClr>
          <a:schemeClr val="accent1"/>
        </a:buClr>
        <a:buSzPct val="13500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20000"/>
        </a:spcAft>
        <a:buClr>
          <a:schemeClr val="accent1"/>
        </a:buClr>
        <a:buSzPct val="135000"/>
        <a:buChar char="•"/>
        <a:defRPr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20000"/>
        </a:spcAft>
        <a:buClr>
          <a:schemeClr val="accent1"/>
        </a:buClr>
        <a:buSzPct val="135000"/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20000"/>
        </a:spcAft>
        <a:buClr>
          <a:schemeClr val="accent1"/>
        </a:buClr>
        <a:buSzPct val="13500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defTabSz="-13873163" rtl="0" eaLnBrk="0" fontAlgn="base" hangingPunct="0">
        <a:spcBef>
          <a:spcPct val="20000"/>
        </a:spcBef>
        <a:spcAft>
          <a:spcPct val="20000"/>
        </a:spcAft>
        <a:buClr>
          <a:schemeClr val="accent1"/>
        </a:buClr>
        <a:buSzPct val="135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defTabSz="-13873163" rtl="0" eaLnBrk="0" fontAlgn="base" hangingPunct="0">
        <a:spcBef>
          <a:spcPct val="20000"/>
        </a:spcBef>
        <a:spcAft>
          <a:spcPct val="20000"/>
        </a:spcAft>
        <a:buClr>
          <a:schemeClr val="accent1"/>
        </a:buClr>
        <a:buSzPct val="135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defTabSz="-13873163" rtl="0" eaLnBrk="0" fontAlgn="base" hangingPunct="0">
        <a:spcBef>
          <a:spcPct val="20000"/>
        </a:spcBef>
        <a:spcAft>
          <a:spcPct val="20000"/>
        </a:spcAft>
        <a:buClr>
          <a:schemeClr val="accent1"/>
        </a:buClr>
        <a:buSzPct val="135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defTabSz="-13873163" rtl="0" eaLnBrk="0" fontAlgn="base" hangingPunct="0">
        <a:spcBef>
          <a:spcPct val="20000"/>
        </a:spcBef>
        <a:spcAft>
          <a:spcPct val="20000"/>
        </a:spcAft>
        <a:buClr>
          <a:schemeClr val="accent1"/>
        </a:buClr>
        <a:buSzPct val="135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9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1.jpeg"/><Relationship Id="rId4" Type="http://schemas.openxmlformats.org/officeDocument/2006/relationships/image" Target="../media/image11.png"/><Relationship Id="rId9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4.jpeg"/><Relationship Id="rId4" Type="http://schemas.openxmlformats.org/officeDocument/2006/relationships/image" Target="../media/image12.png"/><Relationship Id="rId9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4.jpeg"/><Relationship Id="rId4" Type="http://schemas.openxmlformats.org/officeDocument/2006/relationships/image" Target="../media/image12.png"/><Relationship Id="rId9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cs.netfx3.com/" TargetMode="External"/><Relationship Id="rId2" Type="http://schemas.openxmlformats.org/officeDocument/2006/relationships/hyperlink" Target="http://msdn.microsoft.com/windowsvista/getthebeta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960563" y="2517775"/>
            <a:ext cx="6880225" cy="1470025"/>
          </a:xfrm>
        </p:spPr>
        <p:txBody>
          <a:bodyPr/>
          <a:lstStyle/>
          <a:p>
            <a:r>
              <a:rPr lang="en-US" dirty="0" smtClean="0"/>
              <a:t>Advances in Digital Identity</a:t>
            </a:r>
            <a:endParaRPr lang="en-US" dirty="0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982788" y="4233863"/>
            <a:ext cx="6881812" cy="1752600"/>
          </a:xfrm>
        </p:spPr>
        <p:txBody>
          <a:bodyPr/>
          <a:lstStyle/>
          <a:p>
            <a:r>
              <a:rPr lang="en-US" dirty="0"/>
              <a:t>Steve Plank</a:t>
            </a:r>
            <a:br>
              <a:rPr lang="en-US" dirty="0"/>
            </a:br>
            <a:r>
              <a:rPr lang="en-US" dirty="0"/>
              <a:t>Identity </a:t>
            </a:r>
            <a:r>
              <a:rPr lang="en-US" dirty="0" smtClean="0"/>
              <a:t>Architect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95288" y="549275"/>
            <a:ext cx="444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kern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security token service</a:t>
            </a: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4859338" y="2636838"/>
          <a:ext cx="1476375" cy="1943100"/>
        </p:xfrm>
        <a:graphic>
          <a:graphicData uri="http://schemas.openxmlformats.org/presentationml/2006/ole">
            <p:oleObj spid="_x0000_s1026" name="Visio" r:id="rId3" imgW="737311" imgH="970280" progId="">
              <p:embed/>
            </p:oleObj>
          </a:graphicData>
        </a:graphic>
      </p:graphicFrame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3354388"/>
            <a:ext cx="3519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kern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give it something</a:t>
            </a: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3492500" y="3716338"/>
            <a:ext cx="1439863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ysClr val="windowText" lastClr="000000"/>
              </a:solidFill>
            </a:endParaRPr>
          </a:p>
        </p:txBody>
      </p:sp>
      <p:grpSp>
        <p:nvGrpSpPr>
          <p:cNvPr id="2" name="Group 12"/>
          <p:cNvGrpSpPr/>
          <p:nvPr/>
        </p:nvGrpSpPr>
        <p:grpSpPr bwMode="auto">
          <a:xfrm>
            <a:off x="5867400" y="3500438"/>
            <a:ext cx="2016125" cy="2840037"/>
            <a:chOff x="2472" y="935"/>
            <a:chExt cx="1270" cy="1789"/>
          </a:xfr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5400000" scaled="1"/>
            <a:tileRect/>
          </a:gradFill>
        </p:grpSpPr>
        <p:sp>
          <p:nvSpPr>
            <p:cNvPr id="19" name="AutoShape 8"/>
            <p:cNvSpPr>
              <a:spLocks noChangeArrowheads="1"/>
            </p:cNvSpPr>
            <p:nvPr/>
          </p:nvSpPr>
          <p:spPr bwMode="auto">
            <a:xfrm flipV="1">
              <a:off x="2472" y="935"/>
              <a:ext cx="1270" cy="1789"/>
            </a:xfrm>
            <a:prstGeom prst="foldedCorner">
              <a:avLst>
                <a:gd name="adj" fmla="val 12500"/>
              </a:avLst>
            </a:prstGeom>
            <a:grpFill/>
            <a:ln w="9525">
              <a:solidFill>
                <a:srgbClr val="2D2015"/>
              </a:solidFill>
              <a:round/>
              <a:headEnd/>
              <a:tailEnd/>
            </a:ln>
            <a:effectLst/>
          </p:spPr>
          <p:txBody>
            <a:bodyPr rot="10800000" wrap="none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kern="0"/>
                <a:t>SECURITY TOKEN</a:t>
              </a:r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2563" y="1394"/>
              <a:ext cx="599" cy="8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kern="0" dirty="0"/>
                <a:t>Steve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kern="0" dirty="0"/>
                <a:t>Plank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kern="0" dirty="0"/>
                <a:t>Over 18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kern="0" dirty="0"/>
                <a:t>Over 21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kern="0" dirty="0"/>
                <a:t>Under 65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kern="0" dirty="0"/>
                <a:t>image</a:t>
              </a:r>
            </a:p>
          </p:txBody>
        </p:sp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" y="2115"/>
              <a:ext cx="544" cy="363"/>
            </a:xfrm>
            <a:prstGeom prst="rect">
              <a:avLst/>
            </a:prstGeom>
            <a:grpFill/>
          </p:spPr>
        </p:pic>
      </p:grpSp>
      <p:sp>
        <p:nvSpPr>
          <p:cNvPr id="22" name="AutoShape 13"/>
          <p:cNvSpPr>
            <a:spLocks noChangeArrowheads="1"/>
          </p:cNvSpPr>
          <p:nvPr/>
        </p:nvSpPr>
        <p:spPr bwMode="auto">
          <a:xfrm flipV="1">
            <a:off x="323850" y="4508500"/>
            <a:ext cx="1008063" cy="1439863"/>
          </a:xfrm>
          <a:prstGeom prst="foldedCorner">
            <a:avLst>
              <a:gd name="adj" fmla="val 125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solidFill>
              <a:srgbClr val="2D2015"/>
            </a:solidFill>
            <a:round/>
            <a:headEnd/>
            <a:tailEnd/>
          </a:ln>
          <a:effectLst/>
        </p:spPr>
        <p:txBody>
          <a:bodyPr rot="10800000"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kern="0" dirty="0"/>
              <a:t>DIFFERENT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kern="0" dirty="0"/>
              <a:t>SECURITY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kern="0" dirty="0"/>
              <a:t>TOKEN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1663700" y="4552950"/>
            <a:ext cx="1165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/>
              <a:t>Username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/>
              <a:t>Password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1663700" y="5108575"/>
            <a:ext cx="11223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/>
              <a:t>Biometric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/>
              <a:t>Signature</a:t>
            </a: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1663700" y="5757863"/>
            <a:ext cx="1179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/>
              <a:t>Certificate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1800225" y="6138863"/>
            <a:ext cx="1012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/>
              <a:t>“Secret”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025E-6 L 0.18889 -0.25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12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40518E-7 L 0.19653 -0.25509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12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9.99075E-7 L 0.19549 -0.25856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12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3811E-6 L 0.19027 -0.25347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-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6725E-6 L 0.35 -0.46623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-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2" grpId="1" animBg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1258888" y="1628775"/>
            <a:ext cx="40846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>
                <a:cs typeface="Arial" charset="0"/>
              </a:rPr>
              <a:t>identity metasystem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ense server tall ra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2563" y="4002088"/>
            <a:ext cx="53975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dense server tall ra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8075" y="3990975"/>
            <a:ext cx="5667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6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anchor="ctr"/>
          <a:lstStyle/>
          <a:p>
            <a:pPr eaLnBrk="1" hangingPunct="1"/>
            <a:r>
              <a:rPr lang="en-US"/>
              <a:t>participants</a:t>
            </a:r>
          </a:p>
        </p:txBody>
      </p:sp>
      <p:sp>
        <p:nvSpPr>
          <p:cNvPr id="362501" name="Rectangle 12"/>
          <p:cNvSpPr>
            <a:spLocks noChangeArrowheads="1"/>
          </p:cNvSpPr>
          <p:nvPr/>
        </p:nvSpPr>
        <p:spPr bwMode="auto">
          <a:xfrm>
            <a:off x="6973888" y="5851525"/>
            <a:ext cx="195421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spcBef>
                <a:spcPct val="40000"/>
              </a:spcBef>
              <a:defRPr/>
            </a:pPr>
            <a:r>
              <a:rPr lang="en-US" sz="2000" b="1" dirty="0">
                <a:cs typeface="Arial" charset="0"/>
              </a:rPr>
              <a:t>relying party (website)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grpSp>
        <p:nvGrpSpPr>
          <p:cNvPr id="16390" name="Group 13"/>
          <p:cNvGrpSpPr>
            <a:grpSpLocks/>
          </p:cNvGrpSpPr>
          <p:nvPr/>
        </p:nvGrpSpPr>
        <p:grpSpPr bwMode="auto">
          <a:xfrm>
            <a:off x="0" y="4268788"/>
            <a:ext cx="2598738" cy="2867025"/>
            <a:chOff x="2061" y="2890"/>
            <a:chExt cx="1637" cy="1806"/>
          </a:xfrm>
        </p:grpSpPr>
        <p:pic>
          <p:nvPicPr>
            <p:cNvPr id="16393" name="Picture 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39" y="2890"/>
              <a:ext cx="882" cy="1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4" name="Rectangle 10"/>
            <p:cNvSpPr>
              <a:spLocks noChangeArrowheads="1"/>
            </p:cNvSpPr>
            <p:nvPr/>
          </p:nvSpPr>
          <p:spPr bwMode="auto">
            <a:xfrm>
              <a:off x="2061" y="3961"/>
              <a:ext cx="1637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70000"/>
                </a:lnSpc>
                <a:spcBef>
                  <a:spcPct val="40000"/>
                </a:spcBef>
              </a:pPr>
              <a:r>
                <a:rPr lang="en-US" sz="2000" b="1">
                  <a:cs typeface="Arial" charset="0"/>
                </a:rPr>
                <a:t>identity provider</a:t>
              </a:r>
              <a:endParaRPr lang="en-US" sz="2000">
                <a:cs typeface="Arial" charset="0"/>
              </a:endParaRPr>
            </a:p>
          </p:txBody>
        </p:sp>
      </p:grpSp>
      <p:pic>
        <p:nvPicPr>
          <p:cNvPr id="16391" name="Picture 9" descr="computer wide scre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71863" y="2976563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4440238" y="2570163"/>
            <a:ext cx="1082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cs typeface="Arial" charset="0"/>
              </a:rPr>
              <a:t>subject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838200" y="3505200"/>
            <a:ext cx="7467600" cy="1219200"/>
            <a:chOff x="528" y="2208"/>
            <a:chExt cx="4704" cy="768"/>
          </a:xfrm>
        </p:grpSpPr>
        <p:sp>
          <p:nvSpPr>
            <p:cNvPr id="17441" name="Rectangle 3"/>
            <p:cNvSpPr>
              <a:spLocks noChangeArrowheads="1"/>
            </p:cNvSpPr>
            <p:nvPr/>
          </p:nvSpPr>
          <p:spPr bwMode="auto">
            <a:xfrm>
              <a:off x="3792" y="2208"/>
              <a:ext cx="672" cy="576"/>
            </a:xfrm>
            <a:prstGeom prst="rect">
              <a:avLst/>
            </a:prstGeom>
            <a:solidFill>
              <a:srgbClr val="99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2" name="Rectangle 4"/>
            <p:cNvSpPr>
              <a:spLocks noChangeArrowheads="1"/>
            </p:cNvSpPr>
            <p:nvPr/>
          </p:nvSpPr>
          <p:spPr bwMode="auto">
            <a:xfrm>
              <a:off x="528" y="2208"/>
              <a:ext cx="192" cy="576"/>
            </a:xfrm>
            <a:prstGeom prst="rect">
              <a:avLst/>
            </a:prstGeom>
            <a:solidFill>
              <a:srgbClr val="99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3" name="Rectangle 5"/>
            <p:cNvSpPr>
              <a:spLocks noChangeArrowheads="1"/>
            </p:cNvSpPr>
            <p:nvPr/>
          </p:nvSpPr>
          <p:spPr bwMode="auto">
            <a:xfrm>
              <a:off x="1296" y="2208"/>
              <a:ext cx="672" cy="576"/>
            </a:xfrm>
            <a:prstGeom prst="rect">
              <a:avLst/>
            </a:prstGeom>
            <a:solidFill>
              <a:srgbClr val="99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4" name="Rectangle 6"/>
            <p:cNvSpPr>
              <a:spLocks noChangeArrowheads="1"/>
            </p:cNvSpPr>
            <p:nvPr/>
          </p:nvSpPr>
          <p:spPr bwMode="auto">
            <a:xfrm>
              <a:off x="2544" y="2208"/>
              <a:ext cx="672" cy="240"/>
            </a:xfrm>
            <a:prstGeom prst="rect">
              <a:avLst/>
            </a:prstGeom>
            <a:solidFill>
              <a:srgbClr val="99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5" name="Rectangle 7"/>
            <p:cNvSpPr>
              <a:spLocks noChangeArrowheads="1"/>
            </p:cNvSpPr>
            <p:nvPr/>
          </p:nvSpPr>
          <p:spPr bwMode="auto">
            <a:xfrm>
              <a:off x="3168" y="2640"/>
              <a:ext cx="2064" cy="327"/>
            </a:xfrm>
            <a:prstGeom prst="rect">
              <a:avLst/>
            </a:prstGeom>
            <a:solidFill>
              <a:srgbClr val="99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6" name="Rectangle 8"/>
            <p:cNvSpPr>
              <a:spLocks noChangeArrowheads="1"/>
            </p:cNvSpPr>
            <p:nvPr/>
          </p:nvSpPr>
          <p:spPr bwMode="auto">
            <a:xfrm>
              <a:off x="528" y="2640"/>
              <a:ext cx="2064" cy="336"/>
            </a:xfrm>
            <a:prstGeom prst="rect">
              <a:avLst/>
            </a:prstGeom>
            <a:solidFill>
              <a:srgbClr val="99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7" name="Rectangle 9"/>
            <p:cNvSpPr>
              <a:spLocks noChangeArrowheads="1"/>
            </p:cNvSpPr>
            <p:nvPr/>
          </p:nvSpPr>
          <p:spPr bwMode="auto">
            <a:xfrm>
              <a:off x="528" y="2448"/>
              <a:ext cx="4704" cy="288"/>
            </a:xfrm>
            <a:prstGeom prst="rect">
              <a:avLst/>
            </a:prstGeom>
            <a:solidFill>
              <a:srgbClr val="99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cs typeface="Arial" charset="0"/>
                </a:rPr>
                <a:t>WS-*</a:t>
              </a:r>
            </a:p>
          </p:txBody>
        </p:sp>
        <p:sp>
          <p:nvSpPr>
            <p:cNvPr id="17448" name="Rectangle 10"/>
            <p:cNvSpPr>
              <a:spLocks noChangeArrowheads="1"/>
            </p:cNvSpPr>
            <p:nvPr/>
          </p:nvSpPr>
          <p:spPr bwMode="auto">
            <a:xfrm>
              <a:off x="5040" y="2208"/>
              <a:ext cx="192" cy="576"/>
            </a:xfrm>
            <a:prstGeom prst="rect">
              <a:avLst/>
            </a:prstGeom>
            <a:solidFill>
              <a:srgbClr val="99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411" name="AutoShape 11"/>
          <p:cNvSpPr>
            <a:spLocks noChangeArrowheads="1"/>
          </p:cNvSpPr>
          <p:nvPr/>
        </p:nvSpPr>
        <p:spPr bwMode="auto">
          <a:xfrm>
            <a:off x="838200" y="2667000"/>
            <a:ext cx="1524000" cy="1143000"/>
          </a:xfrm>
          <a:prstGeom prst="plus">
            <a:avLst>
              <a:gd name="adj" fmla="val 33523"/>
            </a:avLst>
          </a:prstGeom>
          <a:gradFill rotWithShape="1">
            <a:gsLst>
              <a:gs pos="0">
                <a:srgbClr val="2F4776"/>
              </a:gs>
              <a:gs pos="100000">
                <a:srgbClr val="66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1">
                <a:cs typeface="Arial" charset="0"/>
              </a:rPr>
              <a:t>security</a:t>
            </a:r>
          </a:p>
          <a:p>
            <a:pPr algn="ctr"/>
            <a:r>
              <a:rPr lang="en-US" b="1" i="1">
                <a:cs typeface="Arial" charset="0"/>
              </a:rPr>
              <a:t>token</a:t>
            </a:r>
            <a:br>
              <a:rPr lang="en-US" b="1" i="1">
                <a:cs typeface="Arial" charset="0"/>
              </a:rPr>
            </a:br>
            <a:r>
              <a:rPr lang="en-US" b="1" i="1">
                <a:cs typeface="Arial" charset="0"/>
              </a:rPr>
              <a:t>service</a:t>
            </a:r>
          </a:p>
        </p:txBody>
      </p:sp>
      <p:grpSp>
        <p:nvGrpSpPr>
          <p:cNvPr id="17412" name="Group 12"/>
          <p:cNvGrpSpPr>
            <a:grpSpLocks/>
          </p:cNvGrpSpPr>
          <p:nvPr/>
        </p:nvGrpSpPr>
        <p:grpSpPr bwMode="auto">
          <a:xfrm>
            <a:off x="838200" y="1600200"/>
            <a:ext cx="1524000" cy="1371600"/>
            <a:chOff x="528" y="1008"/>
            <a:chExt cx="960" cy="864"/>
          </a:xfrm>
        </p:grpSpPr>
        <p:sp>
          <p:nvSpPr>
            <p:cNvPr id="17438" name="Rectangle 13"/>
            <p:cNvSpPr>
              <a:spLocks noChangeArrowheads="1"/>
            </p:cNvSpPr>
            <p:nvPr/>
          </p:nvSpPr>
          <p:spPr bwMode="auto">
            <a:xfrm>
              <a:off x="528" y="1296"/>
              <a:ext cx="192" cy="576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9" name="Rectangle 14"/>
            <p:cNvSpPr>
              <a:spLocks noChangeArrowheads="1"/>
            </p:cNvSpPr>
            <p:nvPr/>
          </p:nvSpPr>
          <p:spPr bwMode="auto">
            <a:xfrm>
              <a:off x="1296" y="1296"/>
              <a:ext cx="192" cy="576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0" name="Rectangle 15"/>
            <p:cNvSpPr>
              <a:spLocks noChangeArrowheads="1"/>
            </p:cNvSpPr>
            <p:nvPr/>
          </p:nvSpPr>
          <p:spPr bwMode="auto">
            <a:xfrm>
              <a:off x="528" y="1008"/>
              <a:ext cx="960" cy="624"/>
            </a:xfrm>
            <a:prstGeom prst="rect">
              <a:avLst/>
            </a:prstGeom>
            <a:gradFill rotWithShape="1">
              <a:gsLst>
                <a:gs pos="0">
                  <a:srgbClr val="2F7618"/>
                </a:gs>
                <a:gs pos="100000">
                  <a:srgbClr val="66FF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>
                  <a:cs typeface="Arial" charset="0"/>
                </a:rPr>
                <a:t>SAML</a:t>
              </a:r>
            </a:p>
          </p:txBody>
        </p:sp>
      </p:grpSp>
      <p:sp>
        <p:nvSpPr>
          <p:cNvPr id="17413" name="AutoShape 16"/>
          <p:cNvSpPr>
            <a:spLocks noChangeArrowheads="1"/>
          </p:cNvSpPr>
          <p:nvPr/>
        </p:nvSpPr>
        <p:spPr bwMode="auto">
          <a:xfrm>
            <a:off x="2819400" y="2667000"/>
            <a:ext cx="1524000" cy="1143000"/>
          </a:xfrm>
          <a:prstGeom prst="plus">
            <a:avLst>
              <a:gd name="adj" fmla="val 33523"/>
            </a:avLst>
          </a:prstGeom>
          <a:gradFill rotWithShape="1">
            <a:gsLst>
              <a:gs pos="0">
                <a:srgbClr val="2F4776"/>
              </a:gs>
              <a:gs pos="100000">
                <a:srgbClr val="6699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1">
                <a:cs typeface="Arial" charset="0"/>
              </a:rPr>
              <a:t>WS-*</a:t>
            </a:r>
          </a:p>
        </p:txBody>
      </p:sp>
      <p:grpSp>
        <p:nvGrpSpPr>
          <p:cNvPr id="17414" name="Group 17"/>
          <p:cNvGrpSpPr>
            <a:grpSpLocks/>
          </p:cNvGrpSpPr>
          <p:nvPr/>
        </p:nvGrpSpPr>
        <p:grpSpPr bwMode="auto">
          <a:xfrm>
            <a:off x="2819400" y="1600200"/>
            <a:ext cx="1524000" cy="1371600"/>
            <a:chOff x="1776" y="1008"/>
            <a:chExt cx="960" cy="864"/>
          </a:xfrm>
        </p:grpSpPr>
        <p:sp>
          <p:nvSpPr>
            <p:cNvPr id="17435" name="Rectangle 18"/>
            <p:cNvSpPr>
              <a:spLocks noChangeArrowheads="1"/>
            </p:cNvSpPr>
            <p:nvPr/>
          </p:nvSpPr>
          <p:spPr bwMode="auto">
            <a:xfrm>
              <a:off x="1776" y="1296"/>
              <a:ext cx="192" cy="57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6" name="Rectangle 19"/>
            <p:cNvSpPr>
              <a:spLocks noChangeArrowheads="1"/>
            </p:cNvSpPr>
            <p:nvPr/>
          </p:nvSpPr>
          <p:spPr bwMode="auto">
            <a:xfrm>
              <a:off x="2544" y="1296"/>
              <a:ext cx="192" cy="57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7" name="Rectangle 20"/>
            <p:cNvSpPr>
              <a:spLocks noChangeArrowheads="1"/>
            </p:cNvSpPr>
            <p:nvPr/>
          </p:nvSpPr>
          <p:spPr bwMode="auto">
            <a:xfrm>
              <a:off x="1776" y="1008"/>
              <a:ext cx="960" cy="62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>
                  <a:cs typeface="Arial" charset="0"/>
                </a:rPr>
                <a:t>SAML</a:t>
              </a:r>
            </a:p>
          </p:txBody>
        </p:sp>
      </p:grpSp>
      <p:sp>
        <p:nvSpPr>
          <p:cNvPr id="17415" name="AutoShape 21"/>
          <p:cNvSpPr>
            <a:spLocks noChangeArrowheads="1"/>
          </p:cNvSpPr>
          <p:nvPr/>
        </p:nvSpPr>
        <p:spPr bwMode="auto">
          <a:xfrm>
            <a:off x="4800600" y="2667000"/>
            <a:ext cx="1524000" cy="1143000"/>
          </a:xfrm>
          <a:prstGeom prst="plus">
            <a:avLst>
              <a:gd name="adj" fmla="val 33523"/>
            </a:avLst>
          </a:prstGeom>
          <a:gradFill rotWithShape="1">
            <a:gsLst>
              <a:gs pos="0">
                <a:srgbClr val="2F4776"/>
              </a:gs>
              <a:gs pos="100000">
                <a:srgbClr val="6699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1">
                <a:cs typeface="Arial" charset="0"/>
              </a:rPr>
              <a:t>security</a:t>
            </a:r>
          </a:p>
          <a:p>
            <a:pPr algn="ctr"/>
            <a:r>
              <a:rPr lang="en-US" b="1" i="1">
                <a:cs typeface="Arial" charset="0"/>
              </a:rPr>
              <a:t>token</a:t>
            </a:r>
          </a:p>
          <a:p>
            <a:pPr algn="ctr"/>
            <a:r>
              <a:rPr lang="en-US" b="1" i="1">
                <a:cs typeface="Arial" charset="0"/>
              </a:rPr>
              <a:t>service</a:t>
            </a:r>
          </a:p>
        </p:txBody>
      </p:sp>
      <p:sp>
        <p:nvSpPr>
          <p:cNvPr id="17416" name="AutoShape 22"/>
          <p:cNvSpPr>
            <a:spLocks noChangeArrowheads="1"/>
          </p:cNvSpPr>
          <p:nvPr/>
        </p:nvSpPr>
        <p:spPr bwMode="auto">
          <a:xfrm>
            <a:off x="6781800" y="2667000"/>
            <a:ext cx="1524000" cy="1143000"/>
          </a:xfrm>
          <a:prstGeom prst="plus">
            <a:avLst>
              <a:gd name="adj" fmla="val 33523"/>
            </a:avLst>
          </a:prstGeom>
          <a:gradFill rotWithShape="1">
            <a:gsLst>
              <a:gs pos="0">
                <a:srgbClr val="2F4776"/>
              </a:gs>
              <a:gs pos="100000">
                <a:srgbClr val="6699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1">
                <a:cs typeface="Arial" charset="0"/>
              </a:rPr>
              <a:t>WS-*</a:t>
            </a:r>
          </a:p>
        </p:txBody>
      </p:sp>
      <p:grpSp>
        <p:nvGrpSpPr>
          <p:cNvPr id="17417" name="Group 23"/>
          <p:cNvGrpSpPr>
            <a:grpSpLocks/>
          </p:cNvGrpSpPr>
          <p:nvPr/>
        </p:nvGrpSpPr>
        <p:grpSpPr bwMode="auto">
          <a:xfrm>
            <a:off x="6781800" y="1600200"/>
            <a:ext cx="1524000" cy="1371600"/>
            <a:chOff x="4272" y="1008"/>
            <a:chExt cx="960" cy="864"/>
          </a:xfrm>
        </p:grpSpPr>
        <p:sp>
          <p:nvSpPr>
            <p:cNvPr id="17432" name="Rectangle 24"/>
            <p:cNvSpPr>
              <a:spLocks noChangeArrowheads="1"/>
            </p:cNvSpPr>
            <p:nvPr/>
          </p:nvSpPr>
          <p:spPr bwMode="auto">
            <a:xfrm>
              <a:off x="4272" y="1296"/>
              <a:ext cx="192" cy="57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>
              <a:off x="5040" y="1296"/>
              <a:ext cx="192" cy="57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4" name="Rectangle 26"/>
            <p:cNvSpPr>
              <a:spLocks noChangeArrowheads="1"/>
            </p:cNvSpPr>
            <p:nvPr/>
          </p:nvSpPr>
          <p:spPr bwMode="auto">
            <a:xfrm>
              <a:off x="4272" y="1008"/>
              <a:ext cx="960" cy="62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>
                  <a:cs typeface="Arial" charset="0"/>
                </a:rPr>
                <a:t>x509</a:t>
              </a:r>
            </a:p>
          </p:txBody>
        </p:sp>
      </p:grpSp>
      <p:sp>
        <p:nvSpPr>
          <p:cNvPr id="364571" name="Text Box 27"/>
          <p:cNvSpPr txBox="1">
            <a:spLocks noChangeArrowheads="1"/>
          </p:cNvSpPr>
          <p:nvPr/>
        </p:nvSpPr>
        <p:spPr bwMode="auto">
          <a:xfrm>
            <a:off x="1011238" y="944563"/>
            <a:ext cx="1109662" cy="6461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  <a:ea typeface="MS Mincho" pitchFamily="49" charset="-128"/>
                <a:cs typeface="Arial" charset="0"/>
              </a:rPr>
              <a:t>identity </a:t>
            </a:r>
          </a:p>
          <a:p>
            <a:pPr algn="ctr" eaLnBrk="0" hangingPunct="0"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  <a:ea typeface="MS Mincho" pitchFamily="49" charset="-128"/>
                <a:cs typeface="Arial" charset="0"/>
              </a:rPr>
              <a:t>provider</a:t>
            </a:r>
          </a:p>
        </p:txBody>
      </p:sp>
      <p:grpSp>
        <p:nvGrpSpPr>
          <p:cNvPr id="17419" name="Group 28"/>
          <p:cNvGrpSpPr>
            <a:grpSpLocks/>
          </p:cNvGrpSpPr>
          <p:nvPr/>
        </p:nvGrpSpPr>
        <p:grpSpPr bwMode="auto">
          <a:xfrm>
            <a:off x="4808538" y="1593850"/>
            <a:ext cx="1524000" cy="1371600"/>
            <a:chOff x="528" y="1008"/>
            <a:chExt cx="960" cy="864"/>
          </a:xfrm>
        </p:grpSpPr>
        <p:sp>
          <p:nvSpPr>
            <p:cNvPr id="17429" name="Rectangle 29"/>
            <p:cNvSpPr>
              <a:spLocks noChangeArrowheads="1"/>
            </p:cNvSpPr>
            <p:nvPr/>
          </p:nvSpPr>
          <p:spPr bwMode="auto">
            <a:xfrm>
              <a:off x="528" y="1296"/>
              <a:ext cx="192" cy="576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0" name="Rectangle 30"/>
            <p:cNvSpPr>
              <a:spLocks noChangeArrowheads="1"/>
            </p:cNvSpPr>
            <p:nvPr/>
          </p:nvSpPr>
          <p:spPr bwMode="auto">
            <a:xfrm>
              <a:off x="1296" y="1296"/>
              <a:ext cx="192" cy="576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1" name="Rectangle 31"/>
            <p:cNvSpPr>
              <a:spLocks noChangeArrowheads="1"/>
            </p:cNvSpPr>
            <p:nvPr/>
          </p:nvSpPr>
          <p:spPr bwMode="auto">
            <a:xfrm>
              <a:off x="528" y="1008"/>
              <a:ext cx="960" cy="624"/>
            </a:xfrm>
            <a:prstGeom prst="rect">
              <a:avLst/>
            </a:prstGeom>
            <a:gradFill rotWithShape="1">
              <a:gsLst>
                <a:gs pos="0">
                  <a:srgbClr val="2F7618"/>
                </a:gs>
                <a:gs pos="100000">
                  <a:srgbClr val="66FF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>
                  <a:cs typeface="Arial" charset="0"/>
                </a:rPr>
                <a:t>x509</a:t>
              </a:r>
            </a:p>
          </p:txBody>
        </p:sp>
      </p:grpSp>
      <p:sp>
        <p:nvSpPr>
          <p:cNvPr id="364576" name="Text Box 32"/>
          <p:cNvSpPr txBox="1">
            <a:spLocks noChangeArrowheads="1"/>
          </p:cNvSpPr>
          <p:nvPr/>
        </p:nvSpPr>
        <p:spPr bwMode="auto">
          <a:xfrm>
            <a:off x="4981575" y="920750"/>
            <a:ext cx="1109663" cy="6477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  <a:ea typeface="MS Mincho" pitchFamily="49" charset="-128"/>
                <a:cs typeface="Arial" charset="0"/>
              </a:rPr>
              <a:t>identity</a:t>
            </a:r>
          </a:p>
          <a:p>
            <a:pPr algn="ctr" eaLnBrk="0" hangingPunct="0"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  <a:ea typeface="MS Mincho" pitchFamily="49" charset="-128"/>
                <a:cs typeface="Arial" charset="0"/>
              </a:rPr>
              <a:t>provider</a:t>
            </a:r>
          </a:p>
        </p:txBody>
      </p:sp>
      <p:grpSp>
        <p:nvGrpSpPr>
          <p:cNvPr id="17421" name="Group 33"/>
          <p:cNvGrpSpPr>
            <a:grpSpLocks/>
          </p:cNvGrpSpPr>
          <p:nvPr/>
        </p:nvGrpSpPr>
        <p:grpSpPr bwMode="auto">
          <a:xfrm>
            <a:off x="3827463" y="5230813"/>
            <a:ext cx="1493837" cy="1076325"/>
            <a:chOff x="2411" y="3295"/>
            <a:chExt cx="941" cy="678"/>
          </a:xfrm>
        </p:grpSpPr>
        <p:sp>
          <p:nvSpPr>
            <p:cNvPr id="17425" name="Rectangle 34"/>
            <p:cNvSpPr>
              <a:spLocks noChangeArrowheads="1"/>
            </p:cNvSpPr>
            <p:nvPr/>
          </p:nvSpPr>
          <p:spPr bwMode="auto">
            <a:xfrm rot="10800000">
              <a:off x="3160" y="3295"/>
              <a:ext cx="192" cy="475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6" name="Rectangle 35"/>
            <p:cNvSpPr>
              <a:spLocks noChangeArrowheads="1"/>
            </p:cNvSpPr>
            <p:nvPr/>
          </p:nvSpPr>
          <p:spPr bwMode="auto">
            <a:xfrm rot="10800000">
              <a:off x="2412" y="3306"/>
              <a:ext cx="192" cy="464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7" name="Rectangle 36"/>
            <p:cNvSpPr>
              <a:spLocks noChangeArrowheads="1"/>
            </p:cNvSpPr>
            <p:nvPr/>
          </p:nvSpPr>
          <p:spPr bwMode="auto">
            <a:xfrm rot="10800000">
              <a:off x="2411" y="3534"/>
              <a:ext cx="941" cy="439"/>
            </a:xfrm>
            <a:prstGeom prst="rect">
              <a:avLst/>
            </a:prstGeom>
            <a:gradFill rotWithShape="1">
              <a:gsLst>
                <a:gs pos="0">
                  <a:srgbClr val="2F7618"/>
                </a:gs>
                <a:gs pos="100000">
                  <a:srgbClr val="66FF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GB">
                <a:cs typeface="Arial" charset="0"/>
              </a:endParaRPr>
            </a:p>
          </p:txBody>
        </p:sp>
        <p:sp>
          <p:nvSpPr>
            <p:cNvPr id="364581" name="Text Box 37"/>
            <p:cNvSpPr txBox="1">
              <a:spLocks noChangeArrowheads="1"/>
            </p:cNvSpPr>
            <p:nvPr/>
          </p:nvSpPr>
          <p:spPr bwMode="auto">
            <a:xfrm>
              <a:off x="2566" y="3607"/>
              <a:ext cx="626" cy="233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defRPr/>
              </a:pPr>
              <a:r>
                <a:rPr lang="en-US" b="1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Segoe" pitchFamily="34" charset="0"/>
                  <a:ea typeface="MS Mincho" pitchFamily="49" charset="-128"/>
                  <a:cs typeface="Arial" charset="0"/>
                </a:rPr>
                <a:t>subject</a:t>
              </a:r>
            </a:p>
          </p:txBody>
        </p:sp>
      </p:grpSp>
      <p:sp>
        <p:nvSpPr>
          <p:cNvPr id="364582" name="Text Box 38"/>
          <p:cNvSpPr txBox="1">
            <a:spLocks noChangeArrowheads="1"/>
          </p:cNvSpPr>
          <p:nvPr/>
        </p:nvSpPr>
        <p:spPr bwMode="auto">
          <a:xfrm>
            <a:off x="2776538" y="1217613"/>
            <a:ext cx="1571625" cy="36988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  <a:ea typeface="MS Mincho" pitchFamily="49" charset="-128"/>
                <a:cs typeface="Arial" charset="0"/>
              </a:rPr>
              <a:t>relying party</a:t>
            </a:r>
          </a:p>
        </p:txBody>
      </p:sp>
      <p:sp>
        <p:nvSpPr>
          <p:cNvPr id="364583" name="Text Box 39"/>
          <p:cNvSpPr txBox="1">
            <a:spLocks noChangeArrowheads="1"/>
          </p:cNvSpPr>
          <p:nvPr/>
        </p:nvSpPr>
        <p:spPr bwMode="auto">
          <a:xfrm>
            <a:off x="6672263" y="1217613"/>
            <a:ext cx="1571625" cy="36988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  <a:ea typeface="MS Mincho" pitchFamily="49" charset="-128"/>
                <a:cs typeface="Arial" charset="0"/>
              </a:rPr>
              <a:t>relying party</a:t>
            </a:r>
          </a:p>
        </p:txBody>
      </p:sp>
      <p:sp>
        <p:nvSpPr>
          <p:cNvPr id="17424" name="AutoShape 40"/>
          <p:cNvSpPr>
            <a:spLocks noChangeArrowheads="1"/>
          </p:cNvSpPr>
          <p:nvPr/>
        </p:nvSpPr>
        <p:spPr bwMode="auto">
          <a:xfrm>
            <a:off x="3822700" y="4400550"/>
            <a:ext cx="1524000" cy="1143000"/>
          </a:xfrm>
          <a:prstGeom prst="plus">
            <a:avLst>
              <a:gd name="adj" fmla="val 33523"/>
            </a:avLst>
          </a:prstGeom>
          <a:gradFill rotWithShape="1">
            <a:gsLst>
              <a:gs pos="0">
                <a:srgbClr val="2F4776"/>
              </a:gs>
              <a:gs pos="100000">
                <a:srgbClr val="6699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1">
                <a:cs typeface="Arial" charset="0"/>
              </a:rPr>
              <a:t>identity selector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41500" y="2790825"/>
            <a:ext cx="5032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5400"/>
              <a:t>identity selector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Text Box 2"/>
          <p:cNvSpPr txBox="1">
            <a:spLocks noChangeArrowheads="1"/>
          </p:cNvSpPr>
          <p:nvPr/>
        </p:nvSpPr>
        <p:spPr bwMode="auto">
          <a:xfrm>
            <a:off x="684213" y="1628775"/>
            <a:ext cx="3722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>
                <a:cs typeface="Arial" charset="0"/>
              </a:rPr>
              <a:t>human integration</a:t>
            </a:r>
          </a:p>
        </p:txBody>
      </p:sp>
      <p:sp>
        <p:nvSpPr>
          <p:cNvPr id="365571" name="Text Box 3"/>
          <p:cNvSpPr txBox="1">
            <a:spLocks noChangeArrowheads="1"/>
          </p:cNvSpPr>
          <p:nvPr/>
        </p:nvSpPr>
        <p:spPr bwMode="auto">
          <a:xfrm>
            <a:off x="684213" y="3141663"/>
            <a:ext cx="76438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>
                <a:cs typeface="Arial" charset="0"/>
              </a:rPr>
              <a:t>consistent experience across contexts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0" grpId="0"/>
      <p:bldP spid="3655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6825" y="1069975"/>
            <a:ext cx="6162675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nfocard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925" y="2320925"/>
            <a:ext cx="3543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infocard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175" y="2320925"/>
            <a:ext cx="35242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4648200"/>
            <a:ext cx="8229600" cy="1865313"/>
            <a:chOff x="384" y="3181"/>
            <a:chExt cx="5184" cy="1175"/>
          </a:xfrm>
        </p:grpSpPr>
        <p:sp>
          <p:nvSpPr>
            <p:cNvPr id="21517" name="Rectangle 5"/>
            <p:cNvSpPr>
              <a:spLocks noChangeArrowheads="1"/>
            </p:cNvSpPr>
            <p:nvPr/>
          </p:nvSpPr>
          <p:spPr bwMode="auto">
            <a:xfrm>
              <a:off x="384" y="3181"/>
              <a:ext cx="2544" cy="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/>
                <a:t>contains claims about my identity that I assert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/>
                <a:t>not corroborated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/>
                <a:t>stored locally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/>
                <a:t>signed and encrypted to prevent replay attacks</a:t>
              </a:r>
            </a:p>
          </p:txBody>
        </p:sp>
        <p:sp>
          <p:nvSpPr>
            <p:cNvPr id="21518" name="Rectangle 6"/>
            <p:cNvSpPr>
              <a:spLocks noChangeArrowheads="1"/>
            </p:cNvSpPr>
            <p:nvPr/>
          </p:nvSpPr>
          <p:spPr bwMode="auto">
            <a:xfrm>
              <a:off x="3024" y="3181"/>
              <a:ext cx="2544" cy="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/>
                <a:t>provided by banks, stores, government, clubs, etc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/>
                <a:t>locally stored cards contain metadata only!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/>
                <a:t>data stored by identity provider and obtained only when card submitted</a:t>
              </a:r>
            </a:p>
          </p:txBody>
        </p:sp>
      </p:grpSp>
      <p:sp>
        <p:nvSpPr>
          <p:cNvPr id="21509" name="Rectangle 7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/>
            <a:r>
              <a:rPr lang="en-US"/>
              <a:t>cards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022350" y="1627188"/>
            <a:ext cx="7131050" cy="958850"/>
            <a:chOff x="644" y="2304"/>
            <a:chExt cx="4492" cy="604"/>
          </a:xfrm>
        </p:grpSpPr>
        <p:grpSp>
          <p:nvGrpSpPr>
            <p:cNvPr id="21511" name="Group 10"/>
            <p:cNvGrpSpPr>
              <a:grpSpLocks/>
            </p:cNvGrpSpPr>
            <p:nvPr/>
          </p:nvGrpSpPr>
          <p:grpSpPr bwMode="auto">
            <a:xfrm>
              <a:off x="644" y="2304"/>
              <a:ext cx="1814" cy="604"/>
              <a:chOff x="0" y="2434"/>
              <a:chExt cx="1814" cy="604"/>
            </a:xfrm>
          </p:grpSpPr>
          <p:pic>
            <p:nvPicPr>
              <p:cNvPr id="21515" name="Picture 1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2434"/>
                <a:ext cx="1814" cy="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16" name="Text Box 12"/>
              <p:cNvSpPr txBox="1">
                <a:spLocks noChangeArrowheads="1"/>
              </p:cNvSpPr>
              <p:nvPr/>
            </p:nvSpPr>
            <p:spPr bwMode="auto">
              <a:xfrm>
                <a:off x="564" y="2650"/>
                <a:ext cx="704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75000"/>
                  </a:lnSpc>
                </a:pPr>
                <a:r>
                  <a:rPr lang="en-US" sz="1400" b="1">
                    <a:solidFill>
                      <a:srgbClr val="FFFFFF"/>
                    </a:solidFill>
                    <a:ea typeface="MS PGothic" pitchFamily="34" charset="-128"/>
                  </a:rPr>
                  <a:t>self-issued</a:t>
                </a:r>
              </a:p>
            </p:txBody>
          </p:sp>
        </p:grpSp>
        <p:grpSp>
          <p:nvGrpSpPr>
            <p:cNvPr id="21512" name="Group 13"/>
            <p:cNvGrpSpPr>
              <a:grpSpLocks/>
            </p:cNvGrpSpPr>
            <p:nvPr/>
          </p:nvGrpSpPr>
          <p:grpSpPr bwMode="auto">
            <a:xfrm>
              <a:off x="3322" y="2304"/>
              <a:ext cx="1814" cy="604"/>
              <a:chOff x="0" y="2434"/>
              <a:chExt cx="1814" cy="604"/>
            </a:xfrm>
          </p:grpSpPr>
          <p:pic>
            <p:nvPicPr>
              <p:cNvPr id="21513" name="Picture 1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2434"/>
                <a:ext cx="1814" cy="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14" name="Text Box 15"/>
              <p:cNvSpPr txBox="1">
                <a:spLocks noChangeArrowheads="1"/>
              </p:cNvSpPr>
              <p:nvPr/>
            </p:nvSpPr>
            <p:spPr bwMode="auto">
              <a:xfrm>
                <a:off x="622" y="2650"/>
                <a:ext cx="611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75000"/>
                  </a:lnSpc>
                </a:pPr>
                <a:r>
                  <a:rPr lang="en-US" sz="1400" b="1">
                    <a:solidFill>
                      <a:srgbClr val="FFFFFF"/>
                    </a:solidFill>
                    <a:ea typeface="MS PGothic" pitchFamily="34" charset="-128"/>
                  </a:rPr>
                  <a:t>managed</a:t>
                </a: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876017">
            <a:off x="5272088" y="3244850"/>
            <a:ext cx="3009900" cy="1485900"/>
            <a:chOff x="3150" y="1830"/>
            <a:chExt cx="1896" cy="936"/>
          </a:xfrm>
        </p:grpSpPr>
        <p:pic>
          <p:nvPicPr>
            <p:cNvPr id="22541" name="Picture 3" descr="arrow 1 Bright blue Curved Arrow Smal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50" y="1830"/>
              <a:ext cx="1896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2" name="Text Box 4"/>
            <p:cNvSpPr txBox="1">
              <a:spLocks noChangeArrowheads="1"/>
            </p:cNvSpPr>
            <p:nvPr/>
          </p:nvSpPr>
          <p:spPr bwMode="auto">
            <a:xfrm>
              <a:off x="3499" y="2101"/>
              <a:ext cx="80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cs typeface="Arial" charset="0"/>
                </a:rPr>
                <a:t>object tag</a:t>
              </a:r>
            </a:p>
          </p:txBody>
        </p:sp>
      </p:grpSp>
      <p:pic>
        <p:nvPicPr>
          <p:cNvPr id="22531" name="Picture 5" descr="dense server tall ra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02563" y="4002088"/>
            <a:ext cx="53975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dense server tall ra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8075" y="3990975"/>
            <a:ext cx="5667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6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anchor="ctr"/>
          <a:lstStyle/>
          <a:p>
            <a:pPr eaLnBrk="1" hangingPunct="1"/>
            <a:r>
              <a:rPr lang="en-US"/>
              <a:t>login with self issued card</a:t>
            </a:r>
          </a:p>
        </p:txBody>
      </p:sp>
      <p:sp>
        <p:nvSpPr>
          <p:cNvPr id="367624" name="Rectangle 12"/>
          <p:cNvSpPr>
            <a:spLocks noChangeArrowheads="1"/>
          </p:cNvSpPr>
          <p:nvPr/>
        </p:nvSpPr>
        <p:spPr bwMode="auto">
          <a:xfrm>
            <a:off x="6973888" y="5851525"/>
            <a:ext cx="195421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spcBef>
                <a:spcPct val="40000"/>
              </a:spcBef>
              <a:defRPr/>
            </a:pPr>
            <a:r>
              <a:rPr lang="en-US" sz="2000" b="1" dirty="0">
                <a:cs typeface="Arial" charset="0"/>
              </a:rPr>
              <a:t>relying party (website)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22535" name="Picture 9" descr="computer wide scre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71863" y="2976563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4440238" y="2570163"/>
            <a:ext cx="727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cs typeface="Arial" charset="0"/>
              </a:rPr>
              <a:t>user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122738" y="3992563"/>
            <a:ext cx="3403600" cy="1962150"/>
            <a:chOff x="2576" y="2256"/>
            <a:chExt cx="2144" cy="1236"/>
          </a:xfrm>
        </p:grpSpPr>
        <p:pic>
          <p:nvPicPr>
            <p:cNvPr id="22539" name="Picture 12" descr="arrow 1 Blue Curved Arrow Larg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2576" y="2256"/>
              <a:ext cx="2144" cy="1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0" name="Text Box 13"/>
            <p:cNvSpPr txBox="1">
              <a:spLocks noChangeArrowheads="1"/>
            </p:cNvSpPr>
            <p:nvPr/>
          </p:nvSpPr>
          <p:spPr bwMode="auto">
            <a:xfrm>
              <a:off x="3758" y="2953"/>
              <a:ext cx="4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cs typeface="Arial" charset="0"/>
                </a:rPr>
                <a:t>login</a:t>
              </a:r>
            </a:p>
          </p:txBody>
        </p:sp>
      </p:grpSp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60638" y="2305050"/>
            <a:ext cx="23431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-0.12222 -0.09514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ense server tall ra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3675" y="4013200"/>
            <a:ext cx="53975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dense server tall ra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4002088"/>
            <a:ext cx="5667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6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anchor="ctr"/>
          <a:lstStyle/>
          <a:p>
            <a:pPr eaLnBrk="1" hangingPunct="1"/>
            <a:r>
              <a:rPr lang="en-US"/>
              <a:t>select self issued card</a:t>
            </a:r>
          </a:p>
        </p:txBody>
      </p:sp>
      <p:sp>
        <p:nvSpPr>
          <p:cNvPr id="369669" name="Rectangle 12"/>
          <p:cNvSpPr>
            <a:spLocks noChangeArrowheads="1"/>
          </p:cNvSpPr>
          <p:nvPr/>
        </p:nvSpPr>
        <p:spPr bwMode="auto">
          <a:xfrm>
            <a:off x="6985000" y="5862638"/>
            <a:ext cx="19542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spcBef>
                <a:spcPct val="40000"/>
              </a:spcBef>
              <a:defRPr/>
            </a:pPr>
            <a:r>
              <a:rPr lang="en-US" sz="2000" b="1" dirty="0">
                <a:cs typeface="Arial" charset="0"/>
              </a:rPr>
              <a:t>relying party (website)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23558" name="Picture 6" descr="computer wide scre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2975" y="2987675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451350" y="2581275"/>
            <a:ext cx="727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cs typeface="Arial" charset="0"/>
              </a:rPr>
              <a:t>user</a:t>
            </a:r>
          </a:p>
        </p:txBody>
      </p:sp>
      <p:pic>
        <p:nvPicPr>
          <p:cNvPr id="23560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0500" y="1654175"/>
            <a:ext cx="23431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176338" y="1595438"/>
            <a:ext cx="2898775" cy="1819275"/>
            <a:chOff x="963037" y="1663430"/>
            <a:chExt cx="2900337" cy="1819072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963037" y="1663430"/>
              <a:ext cx="2900337" cy="1819072"/>
            </a:xfrm>
            <a:prstGeom prst="roundRect">
              <a:avLst/>
            </a:prstGeom>
            <a:blipFill>
              <a:blip r:embed="rId6" cstate="print"/>
              <a:stretch>
                <a:fillRect/>
              </a:stretch>
            </a:blipFill>
            <a:ln w="19050" cap="flat" cmpd="sng" algn="ctr">
              <a:solidFill>
                <a:schemeClr val="accent5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3563" name="TextBox 12"/>
            <p:cNvSpPr txBox="1">
              <a:spLocks noChangeArrowheads="1"/>
            </p:cNvSpPr>
            <p:nvPr/>
          </p:nvSpPr>
          <p:spPr bwMode="auto">
            <a:xfrm>
              <a:off x="2602682" y="1867710"/>
              <a:ext cx="9284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 i="1"/>
                <a:t>Planky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17575"/>
            <a:ext cx="9144000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2018" name="Rectangle 2"/>
          <p:cNvSpPr>
            <a:spLocks noChangeArrowheads="1"/>
          </p:cNvSpPr>
          <p:nvPr/>
        </p:nvSpPr>
        <p:spPr bwMode="auto">
          <a:xfrm>
            <a:off x="1042988" y="4941888"/>
            <a:ext cx="6913562" cy="10795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>
                <a:cs typeface="Arial" charset="0"/>
              </a:rPr>
              <a:t>Connectivity</a:t>
            </a:r>
          </a:p>
        </p:txBody>
      </p:sp>
      <p:sp>
        <p:nvSpPr>
          <p:cNvPr id="342019" name="Rectangle 3"/>
          <p:cNvSpPr>
            <a:spLocks noChangeArrowheads="1"/>
          </p:cNvSpPr>
          <p:nvPr/>
        </p:nvSpPr>
        <p:spPr bwMode="auto">
          <a:xfrm>
            <a:off x="1114425" y="3573463"/>
            <a:ext cx="6913563" cy="10795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>
                <a:cs typeface="Arial" charset="0"/>
              </a:rPr>
              <a:t>Naming</a:t>
            </a:r>
          </a:p>
        </p:txBody>
      </p:sp>
      <p:sp>
        <p:nvSpPr>
          <p:cNvPr id="342020" name="Rectangle 4"/>
          <p:cNvSpPr>
            <a:spLocks noChangeArrowheads="1"/>
          </p:cNvSpPr>
          <p:nvPr/>
        </p:nvSpPr>
        <p:spPr bwMode="auto">
          <a:xfrm>
            <a:off x="1114425" y="4941888"/>
            <a:ext cx="6913563" cy="10795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>
                <a:cs typeface="Arial" charset="0"/>
              </a:rPr>
              <a:t>IP</a:t>
            </a:r>
          </a:p>
        </p:txBody>
      </p:sp>
      <p:sp>
        <p:nvSpPr>
          <p:cNvPr id="342021" name="Rectangle 5"/>
          <p:cNvSpPr>
            <a:spLocks noChangeArrowheads="1"/>
          </p:cNvSpPr>
          <p:nvPr/>
        </p:nvSpPr>
        <p:spPr bwMode="auto">
          <a:xfrm>
            <a:off x="1114425" y="3573463"/>
            <a:ext cx="6913563" cy="10795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>
                <a:cs typeface="Arial" charset="0"/>
              </a:rPr>
              <a:t>DNS</a:t>
            </a:r>
          </a:p>
        </p:txBody>
      </p:sp>
      <p:sp>
        <p:nvSpPr>
          <p:cNvPr id="342022" name="Rectangle 6"/>
          <p:cNvSpPr>
            <a:spLocks noChangeArrowheads="1"/>
          </p:cNvSpPr>
          <p:nvPr/>
        </p:nvSpPr>
        <p:spPr bwMode="auto">
          <a:xfrm>
            <a:off x="1114425" y="2276475"/>
            <a:ext cx="6913563" cy="10795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>
                <a:cs typeface="Arial" charset="0"/>
              </a:rPr>
              <a:t>Identity</a:t>
            </a:r>
          </a:p>
        </p:txBody>
      </p:sp>
      <p:sp>
        <p:nvSpPr>
          <p:cNvPr id="342023" name="Rectangle 7"/>
          <p:cNvSpPr>
            <a:spLocks noChangeArrowheads="1"/>
          </p:cNvSpPr>
          <p:nvPr/>
        </p:nvSpPr>
        <p:spPr bwMode="auto">
          <a:xfrm>
            <a:off x="1114425" y="2276475"/>
            <a:ext cx="863600" cy="10810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42024" name="Rectangle 8"/>
          <p:cNvSpPr>
            <a:spLocks noChangeArrowheads="1"/>
          </p:cNvSpPr>
          <p:nvPr/>
        </p:nvSpPr>
        <p:spPr bwMode="auto">
          <a:xfrm>
            <a:off x="1978025" y="2276475"/>
            <a:ext cx="863600" cy="10810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42025" name="Rectangle 9"/>
          <p:cNvSpPr>
            <a:spLocks noChangeArrowheads="1"/>
          </p:cNvSpPr>
          <p:nvPr/>
        </p:nvSpPr>
        <p:spPr bwMode="auto">
          <a:xfrm>
            <a:off x="2843213" y="2276475"/>
            <a:ext cx="863600" cy="10810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42026" name="Rectangle 10"/>
          <p:cNvSpPr>
            <a:spLocks noChangeArrowheads="1"/>
          </p:cNvSpPr>
          <p:nvPr/>
        </p:nvSpPr>
        <p:spPr bwMode="auto">
          <a:xfrm>
            <a:off x="3706813" y="2276475"/>
            <a:ext cx="863600" cy="10810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42027" name="Rectangle 11"/>
          <p:cNvSpPr>
            <a:spLocks noChangeArrowheads="1"/>
          </p:cNvSpPr>
          <p:nvPr/>
        </p:nvSpPr>
        <p:spPr bwMode="auto">
          <a:xfrm>
            <a:off x="4570413" y="2276475"/>
            <a:ext cx="863600" cy="10810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42028" name="Rectangle 12"/>
          <p:cNvSpPr>
            <a:spLocks noChangeArrowheads="1"/>
          </p:cNvSpPr>
          <p:nvPr/>
        </p:nvSpPr>
        <p:spPr bwMode="auto">
          <a:xfrm>
            <a:off x="5435600" y="2276475"/>
            <a:ext cx="863600" cy="10810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42029" name="Rectangle 13"/>
          <p:cNvSpPr>
            <a:spLocks noChangeArrowheads="1"/>
          </p:cNvSpPr>
          <p:nvPr/>
        </p:nvSpPr>
        <p:spPr bwMode="auto">
          <a:xfrm>
            <a:off x="6299200" y="2276475"/>
            <a:ext cx="863600" cy="10810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42030" name="Rectangle 14"/>
          <p:cNvSpPr>
            <a:spLocks noChangeArrowheads="1"/>
          </p:cNvSpPr>
          <p:nvPr/>
        </p:nvSpPr>
        <p:spPr bwMode="auto">
          <a:xfrm>
            <a:off x="7162800" y="2276475"/>
            <a:ext cx="863600" cy="10810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811463" y="2547938"/>
            <a:ext cx="3578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/>
              <a:t>no consistency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8" grpId="0" animBg="1"/>
      <p:bldP spid="342019" grpId="0" animBg="1"/>
      <p:bldP spid="342020" grpId="0" animBg="1"/>
      <p:bldP spid="342021" grpId="0" animBg="1"/>
      <p:bldP spid="342022" grpId="0" animBg="1"/>
      <p:bldP spid="342023" grpId="0" animBg="1"/>
      <p:bldP spid="342024" grpId="0" animBg="1"/>
      <p:bldP spid="342025" grpId="0" animBg="1"/>
      <p:bldP spid="342026" grpId="0" animBg="1"/>
      <p:bldP spid="342027" grpId="0" animBg="1"/>
      <p:bldP spid="342028" grpId="0" animBg="1"/>
      <p:bldP spid="342029" grpId="0" animBg="1"/>
      <p:bldP spid="342030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ense server tall ra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3675" y="4013200"/>
            <a:ext cx="53975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dense server tall ra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4002088"/>
            <a:ext cx="5667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6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anchor="ctr"/>
          <a:lstStyle/>
          <a:p>
            <a:pPr eaLnBrk="1" hangingPunct="1"/>
            <a:r>
              <a:rPr lang="en-US"/>
              <a:t>create token from card</a:t>
            </a:r>
          </a:p>
        </p:txBody>
      </p:sp>
      <p:sp>
        <p:nvSpPr>
          <p:cNvPr id="371717" name="Rectangle 12"/>
          <p:cNvSpPr>
            <a:spLocks noChangeArrowheads="1"/>
          </p:cNvSpPr>
          <p:nvPr/>
        </p:nvSpPr>
        <p:spPr bwMode="auto">
          <a:xfrm>
            <a:off x="6985000" y="5862638"/>
            <a:ext cx="19542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spcBef>
                <a:spcPct val="40000"/>
              </a:spcBef>
              <a:defRPr/>
            </a:pPr>
            <a:r>
              <a:rPr lang="en-US" sz="2000" b="1" dirty="0">
                <a:cs typeface="Arial" charset="0"/>
              </a:rPr>
              <a:t>relying party (website)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24582" name="Picture 6" descr="computer wide scre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2975" y="2987675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1721" name="Picture 9" descr="MSN icon envelope onl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37063" y="993775"/>
            <a:ext cx="1808162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60500" y="1654175"/>
            <a:ext cx="23431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5" name="Group 17"/>
          <p:cNvGrpSpPr>
            <a:grpSpLocks/>
          </p:cNvGrpSpPr>
          <p:nvPr/>
        </p:nvGrpSpPr>
        <p:grpSpPr bwMode="auto">
          <a:xfrm>
            <a:off x="1176338" y="1595438"/>
            <a:ext cx="2898775" cy="1819275"/>
            <a:chOff x="963037" y="1663430"/>
            <a:chExt cx="2900337" cy="1819072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963037" y="1663430"/>
              <a:ext cx="2900337" cy="1819072"/>
            </a:xfrm>
            <a:prstGeom prst="roundRect">
              <a:avLst/>
            </a:prstGeom>
            <a:blipFill>
              <a:blip r:embed="rId7" cstate="print"/>
              <a:stretch>
                <a:fillRect/>
              </a:stretch>
            </a:blipFill>
            <a:ln w="19050" cap="flat" cmpd="sng" algn="ctr">
              <a:solidFill>
                <a:schemeClr val="accent5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4591" name="TextBox 16"/>
            <p:cNvSpPr txBox="1">
              <a:spLocks noChangeArrowheads="1"/>
            </p:cNvSpPr>
            <p:nvPr/>
          </p:nvSpPr>
          <p:spPr bwMode="auto">
            <a:xfrm>
              <a:off x="2602682" y="1867710"/>
              <a:ext cx="9284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 i="1"/>
                <a:t>Planky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703388" y="2532063"/>
            <a:ext cx="1135062" cy="801687"/>
            <a:chOff x="617833" y="4218560"/>
            <a:chExt cx="470467" cy="295074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617833" y="4218560"/>
              <a:ext cx="470467" cy="295074"/>
            </a:xfrm>
            <a:prstGeom prst="roundRect">
              <a:avLst/>
            </a:prstGeom>
            <a:blipFill>
              <a:blip r:embed="rId8" cstate="print"/>
              <a:stretch>
                <a:fillRect/>
              </a:stretch>
            </a:blipFill>
            <a:ln w="19050" cap="flat" cmpd="sng" algn="ctr">
              <a:solidFill>
                <a:schemeClr val="accent5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4589" name="TextBox 19"/>
            <p:cNvSpPr txBox="1">
              <a:spLocks noChangeArrowheads="1"/>
            </p:cNvSpPr>
            <p:nvPr/>
          </p:nvSpPr>
          <p:spPr bwMode="auto">
            <a:xfrm>
              <a:off x="621781" y="4233752"/>
              <a:ext cx="385586" cy="243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900" b="1" i="1" dirty="0">
                  <a:solidFill>
                    <a:schemeClr val="bg2">
                      <a:lumMod val="50000"/>
                    </a:schemeClr>
                  </a:solidFill>
                </a:rPr>
                <a:t>FN: Steve</a:t>
              </a:r>
            </a:p>
            <a:p>
              <a:pPr>
                <a:defRPr/>
              </a:pPr>
              <a:r>
                <a:rPr lang="en-GB" sz="900" b="1" i="1" dirty="0">
                  <a:solidFill>
                    <a:schemeClr val="bg2">
                      <a:lumMod val="50000"/>
                    </a:schemeClr>
                  </a:solidFill>
                </a:rPr>
                <a:t>LN: Plank</a:t>
              </a:r>
            </a:p>
            <a:p>
              <a:pPr>
                <a:defRPr/>
              </a:pPr>
              <a:r>
                <a:rPr lang="en-GB" sz="900" b="1" i="1" dirty="0">
                  <a:solidFill>
                    <a:schemeClr val="bg2">
                      <a:lumMod val="50000"/>
                    </a:schemeClr>
                  </a:solidFill>
                </a:rPr>
                <a:t>Email: </a:t>
              </a:r>
              <a:r>
                <a:rPr lang="en-GB" sz="900" b="1" i="1" dirty="0" err="1">
                  <a:solidFill>
                    <a:schemeClr val="bg2">
                      <a:lumMod val="50000"/>
                    </a:schemeClr>
                  </a:solidFill>
                </a:rPr>
                <a:t>splank</a:t>
              </a:r>
              <a:endParaRPr lang="en-GB" sz="900" b="1" i="1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>
                <a:defRPr/>
              </a:pPr>
              <a:r>
                <a:rPr lang="en-GB" sz="900" b="1" i="1" dirty="0">
                  <a:solidFill>
                    <a:schemeClr val="bg2">
                      <a:lumMod val="50000"/>
                    </a:schemeClr>
                  </a:solidFill>
                </a:rPr>
                <a:t>CO: UK</a:t>
              </a:r>
            </a:p>
          </p:txBody>
        </p:sp>
      </p:grpSp>
      <p:sp>
        <p:nvSpPr>
          <p:cNvPr id="24587" name="Text Box 7"/>
          <p:cNvSpPr txBox="1">
            <a:spLocks noChangeArrowheads="1"/>
          </p:cNvSpPr>
          <p:nvPr/>
        </p:nvSpPr>
        <p:spPr bwMode="auto">
          <a:xfrm>
            <a:off x="4451350" y="2581275"/>
            <a:ext cx="727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cs typeface="Arial" charset="0"/>
              </a:rPr>
              <a:t>user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1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1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0.32709 -0.15278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ense server tall ra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3675" y="4013200"/>
            <a:ext cx="53975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dense server tall ra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4002088"/>
            <a:ext cx="5667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6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anchor="ctr"/>
          <a:lstStyle/>
          <a:p>
            <a:pPr eaLnBrk="1" hangingPunct="1"/>
            <a:r>
              <a:rPr lang="en-US"/>
              <a:t>sign, encrypt &amp; send token</a:t>
            </a:r>
          </a:p>
        </p:txBody>
      </p:sp>
      <p:sp>
        <p:nvSpPr>
          <p:cNvPr id="373765" name="Rectangle 12"/>
          <p:cNvSpPr>
            <a:spLocks noChangeArrowheads="1"/>
          </p:cNvSpPr>
          <p:nvPr/>
        </p:nvSpPr>
        <p:spPr bwMode="auto">
          <a:xfrm>
            <a:off x="6985000" y="5862638"/>
            <a:ext cx="19542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spcBef>
                <a:spcPct val="40000"/>
              </a:spcBef>
              <a:defRPr/>
            </a:pPr>
            <a:r>
              <a:rPr lang="en-US" sz="2000" b="1" dirty="0">
                <a:cs typeface="Arial" charset="0"/>
              </a:rPr>
              <a:t>relying party (website)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25606" name="Picture 6" descr="computer wide scre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2975" y="2987675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8" descr="pick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88" y="1600200"/>
            <a:ext cx="2205037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3769" name="Picture 9" descr="MSN icon envelope onl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37063" y="993775"/>
            <a:ext cx="1808162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0" descr="car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3225" y="1887538"/>
            <a:ext cx="427038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738688" y="1711325"/>
            <a:ext cx="1030287" cy="531813"/>
            <a:chOff x="2957" y="812"/>
            <a:chExt cx="649" cy="335"/>
          </a:xfrm>
        </p:grpSpPr>
        <p:sp>
          <p:nvSpPr>
            <p:cNvPr id="25616" name="Line 12"/>
            <p:cNvSpPr>
              <a:spLocks noChangeShapeType="1"/>
            </p:cNvSpPr>
            <p:nvPr/>
          </p:nvSpPr>
          <p:spPr bwMode="auto">
            <a:xfrm>
              <a:off x="2972" y="812"/>
              <a:ext cx="634" cy="32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7" name="Line 13"/>
            <p:cNvSpPr>
              <a:spLocks noChangeShapeType="1"/>
            </p:cNvSpPr>
            <p:nvPr/>
          </p:nvSpPr>
          <p:spPr bwMode="auto">
            <a:xfrm>
              <a:off x="2969" y="902"/>
              <a:ext cx="532" cy="38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8" name="Line 14"/>
            <p:cNvSpPr>
              <a:spLocks noChangeShapeType="1"/>
            </p:cNvSpPr>
            <p:nvPr/>
          </p:nvSpPr>
          <p:spPr bwMode="auto">
            <a:xfrm>
              <a:off x="2957" y="1092"/>
              <a:ext cx="244" cy="25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9" name="Line 15"/>
            <p:cNvSpPr>
              <a:spLocks noChangeShapeType="1"/>
            </p:cNvSpPr>
            <p:nvPr/>
          </p:nvSpPr>
          <p:spPr bwMode="auto">
            <a:xfrm>
              <a:off x="2960" y="995"/>
              <a:ext cx="448" cy="38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0" name="Line 16"/>
            <p:cNvSpPr>
              <a:spLocks noChangeShapeType="1"/>
            </p:cNvSpPr>
            <p:nvPr/>
          </p:nvSpPr>
          <p:spPr bwMode="auto">
            <a:xfrm>
              <a:off x="3248" y="1122"/>
              <a:ext cx="244" cy="25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373777" name="Picture 17" descr="secure lock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46650" y="1476375"/>
            <a:ext cx="5492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12" name="Group 17"/>
          <p:cNvGrpSpPr>
            <a:grpSpLocks/>
          </p:cNvGrpSpPr>
          <p:nvPr/>
        </p:nvGrpSpPr>
        <p:grpSpPr bwMode="auto">
          <a:xfrm>
            <a:off x="1176338" y="1595438"/>
            <a:ext cx="2898775" cy="1819275"/>
            <a:chOff x="963037" y="1663430"/>
            <a:chExt cx="2900337" cy="1819072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963037" y="1663430"/>
              <a:ext cx="2900337" cy="1819072"/>
            </a:xfrm>
            <a:prstGeom prst="roundRect">
              <a:avLst/>
            </a:prstGeom>
            <a:blipFill>
              <a:blip r:embed="rId9" cstate="print"/>
              <a:stretch>
                <a:fillRect/>
              </a:stretch>
            </a:blipFill>
            <a:ln w="19050" cap="flat" cmpd="sng" algn="ctr">
              <a:solidFill>
                <a:schemeClr val="accent5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5615" name="TextBox 19"/>
            <p:cNvSpPr txBox="1">
              <a:spLocks noChangeArrowheads="1"/>
            </p:cNvSpPr>
            <p:nvPr/>
          </p:nvSpPr>
          <p:spPr bwMode="auto">
            <a:xfrm>
              <a:off x="2602682" y="1867710"/>
              <a:ext cx="9284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 i="1"/>
                <a:t>Planky</a:t>
              </a:r>
            </a:p>
          </p:txBody>
        </p:sp>
      </p:grpSp>
      <p:sp>
        <p:nvSpPr>
          <p:cNvPr id="25613" name="Text Box 7"/>
          <p:cNvSpPr txBox="1">
            <a:spLocks noChangeArrowheads="1"/>
          </p:cNvSpPr>
          <p:nvPr/>
        </p:nvSpPr>
        <p:spPr bwMode="auto">
          <a:xfrm>
            <a:off x="4451350" y="2581275"/>
            <a:ext cx="727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cs typeface="Arial" charset="0"/>
              </a:rPr>
              <a:t>user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18" dur="2000" fill="hold"/>
                                        <p:tgtEl>
                                          <p:spTgt spid="3737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22" dur="2000" fill="hold"/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73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73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73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73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876017">
            <a:off x="5272088" y="3244850"/>
            <a:ext cx="3009900" cy="1485900"/>
            <a:chOff x="3150" y="1830"/>
            <a:chExt cx="1896" cy="936"/>
          </a:xfrm>
        </p:grpSpPr>
        <p:pic>
          <p:nvPicPr>
            <p:cNvPr id="26640" name="Picture 3" descr="arrow 1 Bright blue Curved Arrow Smal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50" y="1830"/>
              <a:ext cx="1896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1" name="Text Box 4"/>
            <p:cNvSpPr txBox="1">
              <a:spLocks noChangeArrowheads="1"/>
            </p:cNvSpPr>
            <p:nvPr/>
          </p:nvSpPr>
          <p:spPr bwMode="auto">
            <a:xfrm>
              <a:off x="3499" y="2101"/>
              <a:ext cx="80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cs typeface="Arial" charset="0"/>
                </a:rPr>
                <a:t>object tag</a:t>
              </a:r>
            </a:p>
          </p:txBody>
        </p:sp>
      </p:grpSp>
      <p:pic>
        <p:nvPicPr>
          <p:cNvPr id="26627" name="Picture 5" descr="dense server tall ra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02563" y="4002088"/>
            <a:ext cx="53975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dense server tall ra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8075" y="3990975"/>
            <a:ext cx="5667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6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anchor="ctr"/>
          <a:lstStyle/>
          <a:p>
            <a:pPr eaLnBrk="1" hangingPunct="1"/>
            <a:r>
              <a:rPr lang="en-US"/>
              <a:t>login with managed card</a:t>
            </a:r>
          </a:p>
        </p:txBody>
      </p:sp>
      <p:sp>
        <p:nvSpPr>
          <p:cNvPr id="367624" name="Rectangle 12"/>
          <p:cNvSpPr>
            <a:spLocks noChangeArrowheads="1"/>
          </p:cNvSpPr>
          <p:nvPr/>
        </p:nvSpPr>
        <p:spPr bwMode="auto">
          <a:xfrm>
            <a:off x="6973888" y="5851525"/>
            <a:ext cx="195421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spcBef>
                <a:spcPct val="40000"/>
              </a:spcBef>
              <a:defRPr/>
            </a:pPr>
            <a:r>
              <a:rPr lang="en-US" sz="2000" b="1" dirty="0">
                <a:cs typeface="Arial" charset="0"/>
              </a:rPr>
              <a:t>relying party (website)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26631" name="Picture 9" descr="computer wide scre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71863" y="2976563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4440238" y="2570163"/>
            <a:ext cx="727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cs typeface="Arial" charset="0"/>
              </a:rPr>
              <a:t>user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122738" y="3992563"/>
            <a:ext cx="3403600" cy="1962150"/>
            <a:chOff x="2576" y="2256"/>
            <a:chExt cx="2144" cy="1236"/>
          </a:xfrm>
        </p:grpSpPr>
        <p:pic>
          <p:nvPicPr>
            <p:cNvPr id="26638" name="Picture 12" descr="arrow 1 Blue Curved Arrow Larg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2576" y="2256"/>
              <a:ext cx="2144" cy="1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9" name="Text Box 13"/>
            <p:cNvSpPr txBox="1">
              <a:spLocks noChangeArrowheads="1"/>
            </p:cNvSpPr>
            <p:nvPr/>
          </p:nvSpPr>
          <p:spPr bwMode="auto">
            <a:xfrm>
              <a:off x="3758" y="2953"/>
              <a:ext cx="4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cs typeface="Arial" charset="0"/>
                </a:rPr>
                <a:t>login</a:t>
              </a:r>
            </a:p>
          </p:txBody>
        </p:sp>
      </p:grpSp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60638" y="2305050"/>
            <a:ext cx="23431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35" name="Group 13"/>
          <p:cNvGrpSpPr>
            <a:grpSpLocks/>
          </p:cNvGrpSpPr>
          <p:nvPr/>
        </p:nvGrpSpPr>
        <p:grpSpPr bwMode="auto">
          <a:xfrm>
            <a:off x="0" y="4268788"/>
            <a:ext cx="2598738" cy="2867025"/>
            <a:chOff x="2061" y="2890"/>
            <a:chExt cx="1637" cy="1806"/>
          </a:xfrm>
        </p:grpSpPr>
        <p:pic>
          <p:nvPicPr>
            <p:cNvPr id="26636" name="Picture 1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39" y="2890"/>
              <a:ext cx="882" cy="1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7" name="Rectangle 10"/>
            <p:cNvSpPr>
              <a:spLocks noChangeArrowheads="1"/>
            </p:cNvSpPr>
            <p:nvPr/>
          </p:nvSpPr>
          <p:spPr bwMode="auto">
            <a:xfrm>
              <a:off x="2061" y="3961"/>
              <a:ext cx="1637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70000"/>
                </a:lnSpc>
                <a:spcBef>
                  <a:spcPct val="40000"/>
                </a:spcBef>
              </a:pPr>
              <a:r>
                <a:rPr lang="en-US" sz="2000" b="1">
                  <a:cs typeface="Arial" charset="0"/>
                </a:rPr>
                <a:t>identity provider</a:t>
              </a:r>
              <a:endParaRPr lang="en-US" sz="2000">
                <a:cs typeface="Arial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-0.12222 -0.09514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ense server tall ra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3675" y="4013200"/>
            <a:ext cx="53975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dense server tall ra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4002088"/>
            <a:ext cx="5667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6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anchor="ctr"/>
          <a:lstStyle/>
          <a:p>
            <a:pPr eaLnBrk="1" hangingPunct="1"/>
            <a:r>
              <a:rPr lang="en-US"/>
              <a:t>select managed card</a:t>
            </a:r>
          </a:p>
        </p:txBody>
      </p:sp>
      <p:sp>
        <p:nvSpPr>
          <p:cNvPr id="369669" name="Rectangle 12"/>
          <p:cNvSpPr>
            <a:spLocks noChangeArrowheads="1"/>
          </p:cNvSpPr>
          <p:nvPr/>
        </p:nvSpPr>
        <p:spPr bwMode="auto">
          <a:xfrm>
            <a:off x="6985000" y="5862638"/>
            <a:ext cx="19542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spcBef>
                <a:spcPct val="40000"/>
              </a:spcBef>
              <a:defRPr/>
            </a:pPr>
            <a:r>
              <a:rPr lang="en-US" sz="2000" b="1" dirty="0">
                <a:cs typeface="Arial" charset="0"/>
              </a:rPr>
              <a:t>relying party (website)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27654" name="Picture 6" descr="computer wide scre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2975" y="2987675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451350" y="2581275"/>
            <a:ext cx="727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cs typeface="Arial" charset="0"/>
              </a:rPr>
              <a:t>user</a:t>
            </a:r>
          </a:p>
        </p:txBody>
      </p:sp>
      <p:pic>
        <p:nvPicPr>
          <p:cNvPr id="27656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0500" y="1654175"/>
            <a:ext cx="23431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171575" y="1590675"/>
            <a:ext cx="2914650" cy="1828800"/>
            <a:chOff x="790575" y="4400550"/>
            <a:chExt cx="2914650" cy="1828800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790575" y="4400550"/>
              <a:ext cx="2914650" cy="1828800"/>
            </a:xfrm>
            <a:prstGeom prst="roundRect">
              <a:avLst/>
            </a:prstGeom>
            <a:blipFill>
              <a:blip r:embed="rId6" cstate="print"/>
              <a:stretch>
                <a:fillRect/>
              </a:stretch>
            </a:blipFill>
            <a:ln w="19050" cap="flat" cmpd="sng" algn="ctr">
              <a:solidFill>
                <a:schemeClr val="accent5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00275" y="5324475"/>
              <a:ext cx="1449388" cy="6461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GB" b="1" i="1" dirty="0" err="1">
                  <a:solidFill>
                    <a:schemeClr val="bg2">
                      <a:lumMod val="50000"/>
                    </a:schemeClr>
                  </a:solidFill>
                </a:rPr>
                <a:t>Woodgrove</a:t>
              </a:r>
              <a:endParaRPr lang="en-GB" b="1" i="1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 algn="r">
                <a:defRPr/>
              </a:pPr>
              <a:r>
                <a:rPr lang="en-GB" b="1" i="1" dirty="0"/>
                <a:t>Bank</a:t>
              </a:r>
            </a:p>
          </p:txBody>
        </p:sp>
      </p:grpSp>
      <p:grpSp>
        <p:nvGrpSpPr>
          <p:cNvPr id="27658" name="Group 13"/>
          <p:cNvGrpSpPr>
            <a:grpSpLocks/>
          </p:cNvGrpSpPr>
          <p:nvPr/>
        </p:nvGrpSpPr>
        <p:grpSpPr bwMode="auto">
          <a:xfrm>
            <a:off x="0" y="4268788"/>
            <a:ext cx="2598738" cy="2867025"/>
            <a:chOff x="2061" y="2890"/>
            <a:chExt cx="1637" cy="1806"/>
          </a:xfrm>
        </p:grpSpPr>
        <p:pic>
          <p:nvPicPr>
            <p:cNvPr id="27659" name="Picture 1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39" y="2890"/>
              <a:ext cx="882" cy="1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0" name="Rectangle 10"/>
            <p:cNvSpPr>
              <a:spLocks noChangeArrowheads="1"/>
            </p:cNvSpPr>
            <p:nvPr/>
          </p:nvSpPr>
          <p:spPr bwMode="auto">
            <a:xfrm>
              <a:off x="2061" y="3961"/>
              <a:ext cx="1637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70000"/>
                </a:lnSpc>
                <a:spcBef>
                  <a:spcPct val="40000"/>
                </a:spcBef>
              </a:pPr>
              <a:r>
                <a:rPr lang="en-US" sz="2000" b="1">
                  <a:cs typeface="Arial" charset="0"/>
                </a:rPr>
                <a:t>identity provider</a:t>
              </a:r>
              <a:endParaRPr lang="en-US" sz="2000">
                <a:cs typeface="Arial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 descr="computer wide scre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2975" y="2987675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0500" y="1654175"/>
            <a:ext cx="23431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6" name="Group 16"/>
          <p:cNvGrpSpPr>
            <a:grpSpLocks/>
          </p:cNvGrpSpPr>
          <p:nvPr/>
        </p:nvGrpSpPr>
        <p:grpSpPr bwMode="auto">
          <a:xfrm>
            <a:off x="1171575" y="1590675"/>
            <a:ext cx="2914650" cy="1828800"/>
            <a:chOff x="790575" y="4400550"/>
            <a:chExt cx="2914650" cy="1828800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790575" y="4400550"/>
              <a:ext cx="2914650" cy="1828800"/>
            </a:xfrm>
            <a:prstGeom prst="roundRect">
              <a:avLst/>
            </a:prstGeom>
            <a:blipFill>
              <a:blip r:embed="rId5" cstate="print"/>
              <a:stretch>
                <a:fillRect/>
              </a:stretch>
            </a:blipFill>
            <a:ln w="19050" cap="flat" cmpd="sng" algn="ctr">
              <a:solidFill>
                <a:schemeClr val="accent5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00275" y="5324475"/>
              <a:ext cx="1449388" cy="6461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GB" b="1" i="1" dirty="0" err="1">
                  <a:solidFill>
                    <a:schemeClr val="bg2">
                      <a:lumMod val="50000"/>
                    </a:schemeClr>
                  </a:solidFill>
                </a:rPr>
                <a:t>Woodgrove</a:t>
              </a:r>
              <a:endParaRPr lang="en-GB" b="1" i="1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 algn="r">
                <a:defRPr/>
              </a:pPr>
              <a:r>
                <a:rPr lang="en-GB" b="1" i="1" dirty="0"/>
                <a:t>Bank</a:t>
              </a:r>
            </a:p>
          </p:txBody>
        </p:sp>
      </p:grpSp>
      <p:pic>
        <p:nvPicPr>
          <p:cNvPr id="28677" name="Picture 2" descr="dense server tall rac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13675" y="4013200"/>
            <a:ext cx="53975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3" descr="dense server tall rac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9188" y="4002088"/>
            <a:ext cx="5667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Rectangle 6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anchor="ctr"/>
          <a:lstStyle/>
          <a:p>
            <a:pPr eaLnBrk="1" hangingPunct="1"/>
            <a:r>
              <a:rPr lang="en-US"/>
              <a:t>request security token</a:t>
            </a:r>
          </a:p>
        </p:txBody>
      </p:sp>
      <p:sp>
        <p:nvSpPr>
          <p:cNvPr id="379909" name="Rectangle 12"/>
          <p:cNvSpPr>
            <a:spLocks noChangeArrowheads="1"/>
          </p:cNvSpPr>
          <p:nvPr/>
        </p:nvSpPr>
        <p:spPr bwMode="auto">
          <a:xfrm>
            <a:off x="6985000" y="5862638"/>
            <a:ext cx="19542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spcBef>
                <a:spcPct val="40000"/>
              </a:spcBef>
              <a:defRPr/>
            </a:pPr>
            <a:r>
              <a:rPr lang="en-US" sz="2000" b="1" dirty="0">
                <a:cs typeface="Arial" charset="0"/>
              </a:rPr>
              <a:t>relying party (website)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grpSp>
        <p:nvGrpSpPr>
          <p:cNvPr id="28681" name="Group 13"/>
          <p:cNvGrpSpPr>
            <a:grpSpLocks/>
          </p:cNvGrpSpPr>
          <p:nvPr/>
        </p:nvGrpSpPr>
        <p:grpSpPr bwMode="auto">
          <a:xfrm>
            <a:off x="0" y="4268788"/>
            <a:ext cx="2598738" cy="2867025"/>
            <a:chOff x="2061" y="2890"/>
            <a:chExt cx="1637" cy="1806"/>
          </a:xfrm>
        </p:grpSpPr>
        <p:pic>
          <p:nvPicPr>
            <p:cNvPr id="28686" name="Picture 1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39" y="2890"/>
              <a:ext cx="882" cy="1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7" name="Rectangle 10"/>
            <p:cNvSpPr>
              <a:spLocks noChangeArrowheads="1"/>
            </p:cNvSpPr>
            <p:nvPr/>
          </p:nvSpPr>
          <p:spPr bwMode="auto">
            <a:xfrm>
              <a:off x="2061" y="3961"/>
              <a:ext cx="1637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70000"/>
                </a:lnSpc>
                <a:spcBef>
                  <a:spcPct val="40000"/>
                </a:spcBef>
              </a:pPr>
              <a:r>
                <a:rPr lang="en-US" sz="2000" b="1">
                  <a:cs typeface="Arial" charset="0"/>
                </a:rPr>
                <a:t>identity provider</a:t>
              </a:r>
              <a:endParaRPr lang="en-US" sz="2000">
                <a:cs typeface="Arial" charset="0"/>
              </a:endParaRPr>
            </a:p>
          </p:txBody>
        </p:sp>
      </p:grp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451350" y="2581275"/>
            <a:ext cx="727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cs typeface="Arial" charset="0"/>
              </a:rPr>
              <a:t>user</a:t>
            </a:r>
          </a:p>
        </p:txBody>
      </p:sp>
      <p:sp>
        <p:nvSpPr>
          <p:cNvPr id="379917" name="Text Box 13"/>
          <p:cNvSpPr txBox="1">
            <a:spLocks noChangeArrowheads="1"/>
          </p:cNvSpPr>
          <p:nvPr/>
        </p:nvSpPr>
        <p:spPr bwMode="auto">
          <a:xfrm>
            <a:off x="1817688" y="3586163"/>
            <a:ext cx="15462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cs typeface="Arial" charset="0"/>
              </a:rPr>
              <a:t>authN:</a:t>
            </a:r>
            <a:br>
              <a:rPr lang="en-US" sz="1600">
                <a:cs typeface="Arial" charset="0"/>
              </a:rPr>
            </a:br>
            <a:r>
              <a:rPr lang="en-US" sz="1600">
                <a:cs typeface="Arial" charset="0"/>
              </a:rPr>
              <a:t>X509, kerb, SC, U/pwd</a:t>
            </a:r>
            <a:br>
              <a:rPr lang="en-US" sz="1600">
                <a:cs typeface="Arial" charset="0"/>
              </a:rPr>
            </a:br>
            <a:r>
              <a:rPr lang="en-US" sz="1600">
                <a:cs typeface="Arial" charset="0"/>
              </a:rPr>
              <a:t>…</a:t>
            </a:r>
          </a:p>
        </p:txBody>
      </p:sp>
      <p:pic>
        <p:nvPicPr>
          <p:cNvPr id="379918" name="Picture 14" descr="column - green silo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675315">
            <a:off x="1270000" y="2346325"/>
            <a:ext cx="676275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919" name="Picture 15" descr="secure lock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55763" y="3282950"/>
            <a:ext cx="2841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9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9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9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" descr="computer wide scre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2975" y="2987675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0500" y="1654175"/>
            <a:ext cx="23431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0" name="Group 16"/>
          <p:cNvGrpSpPr>
            <a:grpSpLocks/>
          </p:cNvGrpSpPr>
          <p:nvPr/>
        </p:nvGrpSpPr>
        <p:grpSpPr bwMode="auto">
          <a:xfrm>
            <a:off x="1171575" y="1590675"/>
            <a:ext cx="2914650" cy="1828800"/>
            <a:chOff x="790575" y="4400550"/>
            <a:chExt cx="2914650" cy="1828800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790575" y="4400550"/>
              <a:ext cx="2914650" cy="1828800"/>
            </a:xfrm>
            <a:prstGeom prst="roundRect">
              <a:avLst/>
            </a:prstGeom>
            <a:blipFill>
              <a:blip r:embed="rId5" cstate="print"/>
              <a:stretch>
                <a:fillRect/>
              </a:stretch>
            </a:blipFill>
            <a:ln w="19050" cap="flat" cmpd="sng" algn="ctr">
              <a:solidFill>
                <a:schemeClr val="accent5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00275" y="5324475"/>
              <a:ext cx="1449388" cy="6461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GB" b="1" i="1" dirty="0" err="1">
                  <a:solidFill>
                    <a:schemeClr val="bg2">
                      <a:lumMod val="50000"/>
                    </a:schemeClr>
                  </a:solidFill>
                </a:rPr>
                <a:t>Woodgrove</a:t>
              </a:r>
              <a:endParaRPr lang="en-GB" b="1" i="1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 algn="r">
                <a:defRPr/>
              </a:pPr>
              <a:r>
                <a:rPr lang="en-GB" b="1" i="1" dirty="0"/>
                <a:t>Bank</a:t>
              </a:r>
            </a:p>
          </p:txBody>
        </p:sp>
      </p:grpSp>
      <p:pic>
        <p:nvPicPr>
          <p:cNvPr id="29701" name="Picture 2" descr="dense server tall rac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13675" y="4013200"/>
            <a:ext cx="53975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3" descr="dense server tall rac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9188" y="4002088"/>
            <a:ext cx="5667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6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anchor="ctr"/>
          <a:lstStyle/>
          <a:p>
            <a:pPr eaLnBrk="1" hangingPunct="1"/>
            <a:r>
              <a:rPr lang="en-US"/>
              <a:t>request security token response</a:t>
            </a:r>
          </a:p>
        </p:txBody>
      </p:sp>
      <p:sp>
        <p:nvSpPr>
          <p:cNvPr id="379909" name="Rectangle 12"/>
          <p:cNvSpPr>
            <a:spLocks noChangeArrowheads="1"/>
          </p:cNvSpPr>
          <p:nvPr/>
        </p:nvSpPr>
        <p:spPr bwMode="auto">
          <a:xfrm>
            <a:off x="6985000" y="5862638"/>
            <a:ext cx="19542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spcBef>
                <a:spcPct val="40000"/>
              </a:spcBef>
              <a:defRPr/>
            </a:pPr>
            <a:r>
              <a:rPr lang="en-US" sz="2000" b="1" dirty="0">
                <a:cs typeface="Arial" charset="0"/>
              </a:rPr>
              <a:t>relying party (website)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grpSp>
        <p:nvGrpSpPr>
          <p:cNvPr id="29705" name="Group 13"/>
          <p:cNvGrpSpPr>
            <a:grpSpLocks/>
          </p:cNvGrpSpPr>
          <p:nvPr/>
        </p:nvGrpSpPr>
        <p:grpSpPr bwMode="auto">
          <a:xfrm>
            <a:off x="0" y="4268788"/>
            <a:ext cx="2598738" cy="2867025"/>
            <a:chOff x="2061" y="2890"/>
            <a:chExt cx="1637" cy="1806"/>
          </a:xfrm>
        </p:grpSpPr>
        <p:pic>
          <p:nvPicPr>
            <p:cNvPr id="29716" name="Picture 1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39" y="2890"/>
              <a:ext cx="882" cy="1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7" name="Rectangle 10"/>
            <p:cNvSpPr>
              <a:spLocks noChangeArrowheads="1"/>
            </p:cNvSpPr>
            <p:nvPr/>
          </p:nvSpPr>
          <p:spPr bwMode="auto">
            <a:xfrm>
              <a:off x="2061" y="3961"/>
              <a:ext cx="1637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70000"/>
                </a:lnSpc>
                <a:spcBef>
                  <a:spcPct val="40000"/>
                </a:spcBef>
              </a:pPr>
              <a:r>
                <a:rPr lang="en-US" sz="2000" b="1">
                  <a:cs typeface="Arial" charset="0"/>
                </a:rPr>
                <a:t>identity provider</a:t>
              </a:r>
              <a:endParaRPr lang="en-US" sz="2000">
                <a:cs typeface="Arial" charset="0"/>
              </a:endParaRPr>
            </a:p>
          </p:txBody>
        </p:sp>
      </p:grp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4451350" y="2581275"/>
            <a:ext cx="727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cs typeface="Arial" charset="0"/>
              </a:rPr>
              <a:t>user</a:t>
            </a:r>
          </a:p>
        </p:txBody>
      </p:sp>
      <p:pic>
        <p:nvPicPr>
          <p:cNvPr id="20" name="Picture 12" descr="MSN icon envelope onl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100" y="3900488"/>
            <a:ext cx="1808163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23888" y="4618038"/>
            <a:ext cx="1030287" cy="531812"/>
            <a:chOff x="2957" y="812"/>
            <a:chExt cx="649" cy="335"/>
          </a:xfrm>
        </p:grpSpPr>
        <p:sp>
          <p:nvSpPr>
            <p:cNvPr id="29711" name="Line 15"/>
            <p:cNvSpPr>
              <a:spLocks noChangeShapeType="1"/>
            </p:cNvSpPr>
            <p:nvPr/>
          </p:nvSpPr>
          <p:spPr bwMode="auto">
            <a:xfrm>
              <a:off x="2972" y="812"/>
              <a:ext cx="634" cy="32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12" name="Line 16"/>
            <p:cNvSpPr>
              <a:spLocks noChangeShapeType="1"/>
            </p:cNvSpPr>
            <p:nvPr/>
          </p:nvSpPr>
          <p:spPr bwMode="auto">
            <a:xfrm>
              <a:off x="2969" y="902"/>
              <a:ext cx="532" cy="38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13" name="Line 17"/>
            <p:cNvSpPr>
              <a:spLocks noChangeShapeType="1"/>
            </p:cNvSpPr>
            <p:nvPr/>
          </p:nvSpPr>
          <p:spPr bwMode="auto">
            <a:xfrm>
              <a:off x="2957" y="1092"/>
              <a:ext cx="244" cy="25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14" name="Line 18"/>
            <p:cNvSpPr>
              <a:spLocks noChangeShapeType="1"/>
            </p:cNvSpPr>
            <p:nvPr/>
          </p:nvSpPr>
          <p:spPr bwMode="auto">
            <a:xfrm>
              <a:off x="2960" y="995"/>
              <a:ext cx="448" cy="38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15" name="Line 19"/>
            <p:cNvSpPr>
              <a:spLocks noChangeShapeType="1"/>
            </p:cNvSpPr>
            <p:nvPr/>
          </p:nvSpPr>
          <p:spPr bwMode="auto">
            <a:xfrm>
              <a:off x="3248" y="1122"/>
              <a:ext cx="244" cy="25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29" name="Picture 20" descr="secure lock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1850" y="4383088"/>
            <a:ext cx="5492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117725" y="4556125"/>
            <a:ext cx="22240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/>
              <a:t>sign, encrypt</a:t>
            </a:r>
          </a:p>
          <a:p>
            <a:r>
              <a:rPr lang="en-GB" sz="2800"/>
              <a:t>send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0.16666 -0.4020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2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16337 -0.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-2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17813 -0.3844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40208 L 0.73663 0.0178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" y="21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37 -0.4 L 0.74532 0.0266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" y="21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84 -0.3919 L 0.75538 0.0414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" y="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-396875" y="-304800"/>
            <a:ext cx="9540875" cy="7162800"/>
          </a:xfrm>
          <a:prstGeom prst="rect">
            <a:avLst/>
          </a:prstGeom>
          <a:solidFill>
            <a:schemeClr val="tx1"/>
          </a:solidFill>
          <a:ln w="1905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5450" y="2106613"/>
            <a:ext cx="5022849" cy="323850"/>
          </a:xfrm>
          <a:prstGeom prst="rect">
            <a:avLst/>
          </a:prstGeom>
          <a:solidFill>
            <a:srgbClr val="509AD3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56238" y="2108200"/>
            <a:ext cx="2066925" cy="323850"/>
          </a:xfrm>
          <a:prstGeom prst="rect">
            <a:avLst/>
          </a:prstGeom>
          <a:solidFill>
            <a:srgbClr val="509AD3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4837" y="2779713"/>
            <a:ext cx="7462838" cy="323850"/>
          </a:xfrm>
          <a:prstGeom prst="rect">
            <a:avLst/>
          </a:prstGeom>
          <a:solidFill>
            <a:srgbClr val="509AD3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9288" y="3292475"/>
            <a:ext cx="7656512" cy="1270000"/>
          </a:xfrm>
          <a:prstGeom prst="rect">
            <a:avLst/>
          </a:prstGeom>
          <a:solidFill>
            <a:srgbClr val="509AD3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27" name="Rectangle 1"/>
          <p:cNvSpPr>
            <a:spLocks noChangeArrowheads="1"/>
          </p:cNvSpPr>
          <p:nvPr/>
        </p:nvSpPr>
        <p:spPr bwMode="auto">
          <a:xfrm>
            <a:off x="-350838" y="552450"/>
            <a:ext cx="9144001" cy="52641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eaLnBrk="0" hangingPunct="0"/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&lt;</a:t>
            </a:r>
            <a:r>
              <a:rPr lang="en-GB" sz="1600" dirty="0">
                <a:solidFill>
                  <a:srgbClr val="800000"/>
                </a:solidFill>
                <a:latin typeface="Consolas" pitchFamily="49" charset="0"/>
                <a:cs typeface="Times New Roman" pitchFamily="18" charset="0"/>
              </a:rPr>
              <a:t>body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&gt;</a:t>
            </a:r>
            <a:endParaRPr lang="en-GB" sz="2400" dirty="0">
              <a:cs typeface="Times New Roman" pitchFamily="18" charset="0"/>
            </a:endParaRPr>
          </a:p>
          <a:p>
            <a:pPr indent="457200" eaLnBrk="0" hangingPunct="0"/>
            <a:r>
              <a:rPr lang="en-GB" sz="1600" dirty="0">
                <a:solidFill>
                  <a:srgbClr val="000000"/>
                </a:solidFill>
                <a:cs typeface="Times New Roman" pitchFamily="18" charset="0"/>
              </a:rPr>
              <a:t>  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&lt;</a:t>
            </a:r>
            <a:r>
              <a:rPr lang="en-GB" sz="1600" dirty="0">
                <a:solidFill>
                  <a:srgbClr val="800000"/>
                </a:solidFill>
                <a:latin typeface="Consolas" pitchFamily="49" charset="0"/>
                <a:cs typeface="Times New Roman" pitchFamily="18" charset="0"/>
              </a:rPr>
              <a:t>form</a:t>
            </a:r>
            <a:r>
              <a:rPr lang="en-GB" sz="1600" dirty="0">
                <a:solidFill>
                  <a:srgbClr val="000000"/>
                </a:solidFill>
                <a:latin typeface="Consolas" pitchFamily="49" charset="0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Consolas" pitchFamily="49" charset="0"/>
                <a:cs typeface="Times New Roman" pitchFamily="18" charset="0"/>
              </a:rPr>
              <a:t>id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="form1"</a:t>
            </a:r>
            <a:r>
              <a:rPr lang="en-GB" sz="1600" dirty="0">
                <a:solidFill>
                  <a:srgbClr val="000000"/>
                </a:solidFill>
                <a:latin typeface="Consolas" pitchFamily="49" charset="0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Consolas" pitchFamily="49" charset="0"/>
                <a:cs typeface="Times New Roman" pitchFamily="18" charset="0"/>
              </a:rPr>
              <a:t>method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="post"</a:t>
            </a:r>
            <a:r>
              <a:rPr lang="en-GB" sz="1600" dirty="0">
                <a:solidFill>
                  <a:srgbClr val="000000"/>
                </a:solidFill>
                <a:latin typeface="Consolas" pitchFamily="49" charset="0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Consolas" pitchFamily="49" charset="0"/>
                <a:cs typeface="Times New Roman" pitchFamily="18" charset="0"/>
              </a:rPr>
              <a:t>action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="login.aspx"&gt;</a:t>
            </a:r>
            <a:endParaRPr lang="en-GB" sz="2400" dirty="0">
              <a:cs typeface="Times New Roman" pitchFamily="18" charset="0"/>
            </a:endParaRPr>
          </a:p>
          <a:p>
            <a:pPr indent="457200" eaLnBrk="0" hangingPunct="0"/>
            <a:r>
              <a:rPr lang="en-GB" sz="1600" dirty="0">
                <a:solidFill>
                  <a:srgbClr val="000000"/>
                </a:solidFill>
                <a:cs typeface="Times New Roman" pitchFamily="18" charset="0"/>
              </a:rPr>
              <a:t>  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&lt;</a:t>
            </a:r>
            <a:r>
              <a:rPr lang="en-GB" sz="1600" dirty="0">
                <a:solidFill>
                  <a:srgbClr val="800000"/>
                </a:solidFill>
                <a:latin typeface="Consolas" pitchFamily="49" charset="0"/>
                <a:cs typeface="Times New Roman" pitchFamily="18" charset="0"/>
              </a:rPr>
              <a:t>div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&gt;</a:t>
            </a:r>
            <a:endParaRPr lang="en-GB" sz="2400" dirty="0">
              <a:cs typeface="Times New Roman" pitchFamily="18" charset="0"/>
            </a:endParaRPr>
          </a:p>
          <a:p>
            <a:pPr indent="457200" eaLnBrk="0" hangingPunct="0"/>
            <a:r>
              <a:rPr lang="en-GB" sz="1600" dirty="0">
                <a:solidFill>
                  <a:srgbClr val="000000"/>
                </a:solidFill>
                <a:cs typeface="Times New Roman" pitchFamily="18" charset="0"/>
              </a:rPr>
              <a:t>   </a:t>
            </a:r>
            <a:r>
              <a:rPr lang="en-GB" sz="1600" dirty="0">
                <a:solidFill>
                  <a:srgbClr val="000000"/>
                </a:solidFill>
                <a:latin typeface="Consolas" pitchFamily="49" charset="0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&lt;</a:t>
            </a:r>
            <a:r>
              <a:rPr lang="en-GB" sz="1600" dirty="0">
                <a:solidFill>
                  <a:srgbClr val="800000"/>
                </a:solidFill>
                <a:latin typeface="Consolas" pitchFamily="49" charset="0"/>
                <a:cs typeface="Times New Roman" pitchFamily="18" charset="0"/>
              </a:rPr>
              <a:t>button</a:t>
            </a:r>
            <a:r>
              <a:rPr lang="en-GB" sz="1600" dirty="0">
                <a:solidFill>
                  <a:srgbClr val="000000"/>
                </a:solidFill>
                <a:latin typeface="Consolas" pitchFamily="49" charset="0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Consolas" pitchFamily="49" charset="0"/>
                <a:cs typeface="Times New Roman" pitchFamily="18" charset="0"/>
              </a:rPr>
              <a:t>type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="submit"&gt;</a:t>
            </a:r>
            <a:endParaRPr lang="en-GB" sz="2400" dirty="0">
              <a:cs typeface="Times New Roman" pitchFamily="18" charset="0"/>
            </a:endParaRPr>
          </a:p>
          <a:p>
            <a:pPr indent="457200" eaLnBrk="0" hangingPunct="0"/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      </a:t>
            </a:r>
            <a:r>
              <a:rPr lang="en-GB" sz="1600" dirty="0">
                <a:solidFill>
                  <a:srgbClr val="000000"/>
                </a:solidFill>
                <a:latin typeface="Consolas" pitchFamily="49" charset="0"/>
                <a:cs typeface="Times New Roman" pitchFamily="18" charset="0"/>
              </a:rPr>
              <a:t>Click here to sign in with your Information Card</a:t>
            </a:r>
            <a:endParaRPr lang="en-GB" sz="2400" dirty="0">
              <a:cs typeface="Times New Roman" pitchFamily="18" charset="0"/>
            </a:endParaRPr>
          </a:p>
          <a:p>
            <a:pPr indent="457200" eaLnBrk="0" hangingPunct="0"/>
            <a:r>
              <a:rPr lang="en-GB" sz="1600" dirty="0">
                <a:solidFill>
                  <a:srgbClr val="000000"/>
                </a:solidFill>
                <a:latin typeface="Consolas" pitchFamily="49" charset="0"/>
                <a:cs typeface="Times New Roman" pitchFamily="18" charset="0"/>
              </a:rPr>
              <a:t>    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&lt;/</a:t>
            </a:r>
            <a:r>
              <a:rPr lang="en-GB" sz="1600" dirty="0">
                <a:solidFill>
                  <a:srgbClr val="800000"/>
                </a:solidFill>
                <a:latin typeface="Consolas" pitchFamily="49" charset="0"/>
                <a:cs typeface="Times New Roman" pitchFamily="18" charset="0"/>
              </a:rPr>
              <a:t>button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&gt;</a:t>
            </a:r>
            <a:endParaRPr lang="en-GB" sz="2400" dirty="0">
              <a:cs typeface="Times New Roman" pitchFamily="18" charset="0"/>
            </a:endParaRPr>
          </a:p>
          <a:p>
            <a:pPr indent="457200" eaLnBrk="0" hangingPunct="0"/>
            <a:r>
              <a:rPr lang="en-GB" sz="1600" dirty="0">
                <a:solidFill>
                  <a:srgbClr val="000000"/>
                </a:solidFill>
                <a:cs typeface="Times New Roman" pitchFamily="18" charset="0"/>
              </a:rPr>
              <a:t>   </a:t>
            </a:r>
            <a:r>
              <a:rPr lang="en-GB" sz="1600" dirty="0">
                <a:solidFill>
                  <a:srgbClr val="000000"/>
                </a:solidFill>
                <a:latin typeface="Consolas" pitchFamily="49" charset="0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&lt;</a:t>
            </a:r>
            <a:r>
              <a:rPr lang="en-GB" sz="1600" dirty="0">
                <a:solidFill>
                  <a:srgbClr val="800000"/>
                </a:solidFill>
                <a:latin typeface="Consolas" pitchFamily="49" charset="0"/>
                <a:cs typeface="Times New Roman" pitchFamily="18" charset="0"/>
              </a:rPr>
              <a:t>object</a:t>
            </a:r>
            <a:r>
              <a:rPr lang="en-GB" sz="1600" dirty="0">
                <a:solidFill>
                  <a:srgbClr val="000000"/>
                </a:solidFill>
                <a:latin typeface="Consolas" pitchFamily="49" charset="0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Consolas" pitchFamily="49" charset="0"/>
                <a:cs typeface="Times New Roman" pitchFamily="18" charset="0"/>
              </a:rPr>
              <a:t>type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="application/x-</a:t>
            </a:r>
            <a:r>
              <a:rPr lang="en-GB" sz="1600" dirty="0" err="1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informationcard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"</a:t>
            </a:r>
            <a:r>
              <a:rPr lang="en-GB" sz="1600" dirty="0">
                <a:solidFill>
                  <a:srgbClr val="000000"/>
                </a:solidFill>
                <a:latin typeface="Consolas" pitchFamily="49" charset="0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Consolas" pitchFamily="49" charset="0"/>
                <a:cs typeface="Times New Roman" pitchFamily="18" charset="0"/>
              </a:rPr>
              <a:t>name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="</a:t>
            </a:r>
            <a:r>
              <a:rPr lang="en-GB" sz="1600" dirty="0" err="1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xmlToken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"&gt;</a:t>
            </a:r>
            <a:endParaRPr lang="en-GB" sz="2400" dirty="0">
              <a:cs typeface="Times New Roman" pitchFamily="18" charset="0"/>
            </a:endParaRPr>
          </a:p>
          <a:p>
            <a:pPr indent="457200" eaLnBrk="0" hangingPunct="0"/>
            <a:r>
              <a:rPr lang="en-GB" sz="1600" dirty="0">
                <a:solidFill>
                  <a:srgbClr val="000000"/>
                </a:solidFill>
                <a:cs typeface="Times New Roman" pitchFamily="18" charset="0"/>
              </a:rPr>
              <a:t>   </a:t>
            </a:r>
            <a:r>
              <a:rPr lang="en-GB" sz="1600" dirty="0">
                <a:solidFill>
                  <a:srgbClr val="000000"/>
                </a:solidFill>
                <a:latin typeface="Consolas" pitchFamily="49" charset="0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cs typeface="Times New Roman" pitchFamily="18" charset="0"/>
              </a:rPr>
              <a:t> </a:t>
            </a:r>
            <a:r>
              <a:rPr lang="en-GB" sz="1600" dirty="0">
                <a:solidFill>
                  <a:srgbClr val="000000"/>
                </a:solidFill>
                <a:latin typeface="Consolas" pitchFamily="49" charset="0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&lt;</a:t>
            </a:r>
            <a:r>
              <a:rPr lang="en-GB" sz="1600" dirty="0" err="1">
                <a:solidFill>
                  <a:srgbClr val="800000"/>
                </a:solidFill>
                <a:latin typeface="Consolas" pitchFamily="49" charset="0"/>
                <a:cs typeface="Times New Roman" pitchFamily="18" charset="0"/>
              </a:rPr>
              <a:t>param</a:t>
            </a:r>
            <a:r>
              <a:rPr lang="en-GB" sz="1600" dirty="0">
                <a:solidFill>
                  <a:srgbClr val="000000"/>
                </a:solidFill>
                <a:latin typeface="Consolas" pitchFamily="49" charset="0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Consolas" pitchFamily="49" charset="0"/>
                <a:cs typeface="Times New Roman" pitchFamily="18" charset="0"/>
              </a:rPr>
              <a:t>name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="</a:t>
            </a:r>
            <a:r>
              <a:rPr lang="en-GB" sz="1600" dirty="0" err="1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tokenType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"</a:t>
            </a:r>
            <a:r>
              <a:rPr lang="en-GB" sz="1600" dirty="0">
                <a:solidFill>
                  <a:srgbClr val="000000"/>
                </a:solidFill>
                <a:latin typeface="Consolas" pitchFamily="49" charset="0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Consolas" pitchFamily="49" charset="0"/>
                <a:cs typeface="Times New Roman" pitchFamily="18" charset="0"/>
              </a:rPr>
              <a:t>value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="urn:oasis:names:tc:SAML:1.0:assertion"</a:t>
            </a:r>
            <a:r>
              <a:rPr lang="en-GB" sz="1600" dirty="0">
                <a:solidFill>
                  <a:srgbClr val="000000"/>
                </a:solidFill>
                <a:latin typeface="Consolas" pitchFamily="49" charset="0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/&gt;</a:t>
            </a:r>
            <a:endParaRPr lang="en-GB" sz="2400" dirty="0">
              <a:cs typeface="Times New Roman" pitchFamily="18" charset="0"/>
            </a:endParaRPr>
          </a:p>
          <a:p>
            <a:pPr indent="457200" eaLnBrk="0" hangingPunct="0"/>
            <a:r>
              <a:rPr lang="en-GB" sz="1600" dirty="0">
                <a:solidFill>
                  <a:srgbClr val="000000"/>
                </a:solidFill>
                <a:cs typeface="Times New Roman" pitchFamily="18" charset="0"/>
              </a:rPr>
              <a:t>   </a:t>
            </a:r>
            <a:r>
              <a:rPr lang="en-GB" sz="1600" dirty="0">
                <a:solidFill>
                  <a:srgbClr val="000000"/>
                </a:solidFill>
                <a:latin typeface="Consolas" pitchFamily="49" charset="0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cs typeface="Times New Roman" pitchFamily="18" charset="0"/>
              </a:rPr>
              <a:t> </a:t>
            </a:r>
            <a:r>
              <a:rPr lang="en-GB" sz="1600" dirty="0">
                <a:solidFill>
                  <a:srgbClr val="000000"/>
                </a:solidFill>
                <a:latin typeface="Consolas" pitchFamily="49" charset="0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&lt;</a:t>
            </a:r>
            <a:r>
              <a:rPr lang="en-GB" sz="1600" dirty="0" err="1">
                <a:solidFill>
                  <a:srgbClr val="800000"/>
                </a:solidFill>
                <a:latin typeface="Consolas" pitchFamily="49" charset="0"/>
                <a:cs typeface="Times New Roman" pitchFamily="18" charset="0"/>
              </a:rPr>
              <a:t>param</a:t>
            </a:r>
            <a:r>
              <a:rPr lang="en-GB" sz="1600" dirty="0">
                <a:solidFill>
                  <a:srgbClr val="000000"/>
                </a:solidFill>
                <a:latin typeface="Consolas" pitchFamily="49" charset="0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Consolas" pitchFamily="49" charset="0"/>
                <a:cs typeface="Times New Roman" pitchFamily="18" charset="0"/>
              </a:rPr>
              <a:t>name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="issuer</a:t>
            </a:r>
            <a:r>
              <a:rPr lang="en-GB" sz="1600" dirty="0">
                <a:solidFill>
                  <a:srgbClr val="000000"/>
                </a:solidFill>
                <a:latin typeface="Consolas" pitchFamily="49" charset="0"/>
                <a:cs typeface="Times New Roman" pitchFamily="18" charset="0"/>
              </a:rPr>
              <a:t>            	   	 	</a:t>
            </a:r>
            <a:r>
              <a:rPr lang="en-GB" sz="1600" dirty="0">
                <a:solidFill>
                  <a:srgbClr val="FF0000"/>
                </a:solidFill>
                <a:latin typeface="Consolas" pitchFamily="49" charset="0"/>
                <a:cs typeface="Times New Roman" pitchFamily="18" charset="0"/>
              </a:rPr>
              <a:t>value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="http://schemas.xmlsoap.org/ws/2005/05/identity/issuer/self"</a:t>
            </a:r>
            <a:r>
              <a:rPr lang="en-GB" sz="1600" dirty="0">
                <a:solidFill>
                  <a:srgbClr val="000000"/>
                </a:solidFill>
                <a:latin typeface="Consolas" pitchFamily="49" charset="0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/&gt;</a:t>
            </a:r>
            <a:endParaRPr lang="en-GB" sz="2400" dirty="0">
              <a:cs typeface="Times New Roman" pitchFamily="18" charset="0"/>
            </a:endParaRPr>
          </a:p>
          <a:p>
            <a:pPr indent="457200" eaLnBrk="0" hangingPunct="0"/>
            <a:r>
              <a:rPr lang="en-GB" sz="1600" dirty="0">
                <a:solidFill>
                  <a:srgbClr val="000000"/>
                </a:solidFill>
                <a:cs typeface="Times New Roman" pitchFamily="18" charset="0"/>
              </a:rPr>
              <a:t>   </a:t>
            </a:r>
            <a:r>
              <a:rPr lang="en-GB" sz="1600" dirty="0">
                <a:solidFill>
                  <a:srgbClr val="000000"/>
                </a:solidFill>
                <a:latin typeface="Consolas" pitchFamily="49" charset="0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cs typeface="Times New Roman" pitchFamily="18" charset="0"/>
              </a:rPr>
              <a:t>  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&lt;</a:t>
            </a:r>
            <a:r>
              <a:rPr lang="en-GB" sz="1600" dirty="0" err="1">
                <a:solidFill>
                  <a:srgbClr val="800000"/>
                </a:solidFill>
                <a:latin typeface="Consolas" pitchFamily="49" charset="0"/>
                <a:cs typeface="Times New Roman" pitchFamily="18" charset="0"/>
              </a:rPr>
              <a:t>param</a:t>
            </a:r>
            <a:r>
              <a:rPr lang="en-GB" sz="1600" dirty="0">
                <a:solidFill>
                  <a:srgbClr val="000000"/>
                </a:solidFill>
                <a:latin typeface="Consolas" pitchFamily="49" charset="0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Consolas" pitchFamily="49" charset="0"/>
                <a:cs typeface="Times New Roman" pitchFamily="18" charset="0"/>
              </a:rPr>
              <a:t>name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="</a:t>
            </a:r>
            <a:r>
              <a:rPr lang="en-GB" sz="1600" dirty="0" err="1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requiredClaims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"</a:t>
            </a:r>
            <a:r>
              <a:rPr lang="en-GB" sz="1600" dirty="0">
                <a:solidFill>
                  <a:srgbClr val="000000"/>
                </a:solidFill>
                <a:latin typeface="Consolas" pitchFamily="49" charset="0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Consolas" pitchFamily="49" charset="0"/>
                <a:cs typeface="Times New Roman" pitchFamily="18" charset="0"/>
              </a:rPr>
              <a:t>value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="</a:t>
            </a:r>
            <a:endParaRPr lang="en-GB" sz="2400" dirty="0">
              <a:cs typeface="Times New Roman" pitchFamily="18" charset="0"/>
            </a:endParaRPr>
          </a:p>
          <a:p>
            <a:pPr indent="457200" eaLnBrk="0" hangingPunct="0"/>
            <a:r>
              <a:rPr lang="en-GB" sz="1600" dirty="0">
                <a:solidFill>
                  <a:srgbClr val="0000FF"/>
                </a:solidFill>
                <a:cs typeface="Times New Roman" pitchFamily="18" charset="0"/>
              </a:rPr>
              <a:t>   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0000FF"/>
                </a:solidFill>
                <a:cs typeface="Times New Roman" pitchFamily="18" charset="0"/>
              </a:rPr>
              <a:t>   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 http://schemas.xmlsoap.org/ws/2005/05/identity/claims/givenname</a:t>
            </a:r>
            <a:endParaRPr lang="en-GB" sz="2400" dirty="0">
              <a:cs typeface="Times New Roman" pitchFamily="18" charset="0"/>
            </a:endParaRPr>
          </a:p>
          <a:p>
            <a:pPr indent="457200" eaLnBrk="0" hangingPunct="0"/>
            <a:r>
              <a:rPr lang="en-GB" sz="1600" dirty="0">
                <a:solidFill>
                  <a:srgbClr val="0000FF"/>
                </a:solidFill>
                <a:cs typeface="Times New Roman" pitchFamily="18" charset="0"/>
              </a:rPr>
              <a:t>   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0000FF"/>
                </a:solidFill>
                <a:cs typeface="Times New Roman" pitchFamily="18" charset="0"/>
              </a:rPr>
              <a:t>   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 http://schemas.xmlsoap.org/ws/2005/05/identity/claims/surname</a:t>
            </a:r>
            <a:endParaRPr lang="en-GB" sz="2400" dirty="0">
              <a:cs typeface="Times New Roman" pitchFamily="18" charset="0"/>
            </a:endParaRPr>
          </a:p>
          <a:p>
            <a:pPr indent="457200" eaLnBrk="0" hangingPunct="0"/>
            <a:r>
              <a:rPr lang="en-GB" sz="1600" dirty="0">
                <a:solidFill>
                  <a:srgbClr val="0000FF"/>
                </a:solidFill>
                <a:cs typeface="Times New Roman" pitchFamily="18" charset="0"/>
              </a:rPr>
              <a:t>   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0000FF"/>
                </a:solidFill>
                <a:cs typeface="Times New Roman" pitchFamily="18" charset="0"/>
              </a:rPr>
              <a:t>   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 http://schemas.xmlsoap.org/ws/2005/05/identity/claims/emailaddress</a:t>
            </a:r>
            <a:endParaRPr lang="en-GB" sz="2400" dirty="0">
              <a:cs typeface="Times New Roman" pitchFamily="18" charset="0"/>
            </a:endParaRPr>
          </a:p>
          <a:p>
            <a:pPr indent="457200" eaLnBrk="0" hangingPunct="0"/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        http://schemas.xmlsoap.org/ws/2005/05/identity/claims/ </a:t>
            </a:r>
            <a:endParaRPr lang="en-GB" sz="2400" dirty="0">
              <a:cs typeface="Times New Roman" pitchFamily="18" charset="0"/>
            </a:endParaRPr>
          </a:p>
          <a:p>
            <a:pPr indent="457200" eaLnBrk="0" hangingPunct="0"/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 	</a:t>
            </a:r>
            <a:r>
              <a:rPr lang="en-GB" sz="1600" dirty="0" err="1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privatepersonalidentifier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 </a:t>
            </a:r>
            <a:endParaRPr lang="en-GB" sz="2400" dirty="0">
              <a:cs typeface="Times New Roman" pitchFamily="18" charset="0"/>
            </a:endParaRPr>
          </a:p>
          <a:p>
            <a:pPr indent="457200" eaLnBrk="0" hangingPunct="0"/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       /&gt; </a:t>
            </a:r>
            <a:endParaRPr lang="en-GB" sz="2400" dirty="0">
              <a:cs typeface="Times New Roman" pitchFamily="18" charset="0"/>
            </a:endParaRPr>
          </a:p>
          <a:p>
            <a:pPr indent="457200" eaLnBrk="0" hangingPunct="0"/>
            <a:r>
              <a:rPr lang="en-GB" sz="1600" dirty="0">
                <a:solidFill>
                  <a:srgbClr val="000000"/>
                </a:solidFill>
                <a:latin typeface="Consolas" pitchFamily="49" charset="0"/>
                <a:cs typeface="Times New Roman" pitchFamily="18" charset="0"/>
              </a:rPr>
              <a:t>    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&lt;/</a:t>
            </a:r>
            <a:r>
              <a:rPr lang="en-GB" sz="1600" dirty="0">
                <a:solidFill>
                  <a:srgbClr val="800000"/>
                </a:solidFill>
                <a:latin typeface="Consolas" pitchFamily="49" charset="0"/>
                <a:cs typeface="Times New Roman" pitchFamily="18" charset="0"/>
              </a:rPr>
              <a:t>object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&gt;</a:t>
            </a:r>
            <a:endParaRPr lang="en-GB" sz="2400" dirty="0">
              <a:cs typeface="Times New Roman" pitchFamily="18" charset="0"/>
            </a:endParaRPr>
          </a:p>
          <a:p>
            <a:pPr indent="457200" eaLnBrk="0" hangingPunct="0"/>
            <a:r>
              <a:rPr lang="en-GB" sz="1600" dirty="0">
                <a:solidFill>
                  <a:srgbClr val="000000"/>
                </a:solidFill>
                <a:cs typeface="Times New Roman" pitchFamily="18" charset="0"/>
              </a:rPr>
              <a:t>  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&lt;/</a:t>
            </a:r>
            <a:r>
              <a:rPr lang="en-GB" sz="1600" dirty="0">
                <a:solidFill>
                  <a:srgbClr val="800000"/>
                </a:solidFill>
                <a:latin typeface="Consolas" pitchFamily="49" charset="0"/>
                <a:cs typeface="Times New Roman" pitchFamily="18" charset="0"/>
              </a:rPr>
              <a:t>div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&gt;</a:t>
            </a:r>
            <a:endParaRPr lang="en-GB" sz="2400" dirty="0">
              <a:cs typeface="Times New Roman" pitchFamily="18" charset="0"/>
            </a:endParaRPr>
          </a:p>
          <a:p>
            <a:pPr indent="457200" eaLnBrk="0" hangingPunct="0"/>
            <a:r>
              <a:rPr lang="en-GB" sz="1600" dirty="0">
                <a:solidFill>
                  <a:srgbClr val="000000"/>
                </a:solidFill>
                <a:cs typeface="Times New Roman" pitchFamily="18" charset="0"/>
              </a:rPr>
              <a:t>  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&lt;/</a:t>
            </a:r>
            <a:r>
              <a:rPr lang="en-GB" sz="1600" dirty="0" err="1">
                <a:solidFill>
                  <a:srgbClr val="800000"/>
                </a:solidFill>
                <a:latin typeface="Consolas" pitchFamily="49" charset="0"/>
                <a:cs typeface="Times New Roman" pitchFamily="18" charset="0"/>
              </a:rPr>
              <a:t>frm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&gt;</a:t>
            </a:r>
            <a:endParaRPr lang="en-GB" sz="2400" dirty="0">
              <a:cs typeface="Times New Roman" pitchFamily="18" charset="0"/>
            </a:endParaRPr>
          </a:p>
          <a:p>
            <a:pPr indent="457200" eaLnBrk="0" hangingPunct="0"/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&lt;/</a:t>
            </a:r>
            <a:r>
              <a:rPr lang="en-GB" sz="1600" dirty="0">
                <a:solidFill>
                  <a:srgbClr val="800000"/>
                </a:solidFill>
                <a:latin typeface="Consolas" pitchFamily="49" charset="0"/>
                <a:cs typeface="Times New Roman" pitchFamily="18" charset="0"/>
              </a:rPr>
              <a:t>body</a:t>
            </a:r>
            <a:r>
              <a:rPr lang="en-GB" sz="1600" dirty="0">
                <a:solidFill>
                  <a:srgbClr val="0000FF"/>
                </a:solidFill>
                <a:latin typeface="Consolas" pitchFamily="49" charset="0"/>
                <a:cs typeface="Times New Roman" pitchFamily="18" charset="0"/>
              </a:rPr>
              <a:t>&gt;</a:t>
            </a:r>
            <a:endParaRPr lang="en-GB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75763E-7 L -0.10278 -0.17738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computer wide scre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50" y="3970338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0"/>
          <p:cNvGrpSpPr/>
          <p:nvPr/>
        </p:nvGrpSpPr>
        <p:grpSpPr>
          <a:xfrm>
            <a:off x="2161497" y="811230"/>
            <a:ext cx="428628" cy="714380"/>
            <a:chOff x="1428728" y="1857364"/>
            <a:chExt cx="642942" cy="92869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" name="Folded Corner 3"/>
            <p:cNvSpPr/>
            <p:nvPr/>
          </p:nvSpPr>
          <p:spPr>
            <a:xfrm flipV="1">
              <a:off x="1428728" y="1857364"/>
              <a:ext cx="642942" cy="928694"/>
            </a:xfrm>
            <a:prstGeom prst="foldedCorner">
              <a:avLst>
                <a:gd name="adj" fmla="val 31482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500166" y="2143116"/>
              <a:ext cx="428628" cy="1588"/>
            </a:xfrm>
            <a:prstGeom prst="line">
              <a:avLst/>
            </a:prstGeom>
            <a:grpFill/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500166" y="2285992"/>
              <a:ext cx="428628" cy="1588"/>
            </a:xfrm>
            <a:prstGeom prst="line">
              <a:avLst/>
            </a:prstGeom>
            <a:grpFill/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500166" y="2428868"/>
              <a:ext cx="428628" cy="1588"/>
            </a:xfrm>
            <a:prstGeom prst="line">
              <a:avLst/>
            </a:prstGeom>
            <a:grpFill/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500166" y="2571744"/>
              <a:ext cx="428628" cy="1588"/>
            </a:xfrm>
            <a:prstGeom prst="line">
              <a:avLst/>
            </a:prstGeom>
            <a:grpFill/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hape 9"/>
          <p:cNvCxnSpPr>
            <a:stCxn id="2" idx="0"/>
            <a:endCxn id="4" idx="1"/>
          </p:cNvCxnSpPr>
          <p:nvPr/>
        </p:nvCxnSpPr>
        <p:spPr>
          <a:xfrm rot="16200000">
            <a:off x="289718" y="2336007"/>
            <a:ext cx="3040063" cy="704850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974019" y="400027"/>
            <a:ext cx="6027137" cy="630261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1752" name="Picture 2" descr="dense server tall ra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4938" y="125413"/>
            <a:ext cx="53975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3" descr="dense server tall ra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0450" y="114300"/>
            <a:ext cx="5667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7011988" y="1227138"/>
            <a:ext cx="195421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ct val="70000"/>
              </a:lnSpc>
              <a:spcBef>
                <a:spcPct val="40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relying party (website)</a:t>
            </a:r>
            <a:endParaRPr lang="en-US" sz="2000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5" name="Cross 14"/>
          <p:cNvSpPr/>
          <p:nvPr/>
        </p:nvSpPr>
        <p:spPr>
          <a:xfrm>
            <a:off x="3948113" y="565150"/>
            <a:ext cx="1665287" cy="12065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>
                <a:solidFill>
                  <a:srgbClr val="FFFFFF"/>
                </a:solidFill>
                <a:latin typeface="Arial" charset="0"/>
              </a:rPr>
              <a:t>token </a:t>
            </a:r>
          </a:p>
          <a:p>
            <a:pPr algn="ctr"/>
            <a:r>
              <a:rPr lang="en-GB" sz="1600">
                <a:solidFill>
                  <a:srgbClr val="FFFFFF"/>
                </a:solidFill>
                <a:latin typeface="Arial" charset="0"/>
              </a:rPr>
              <a:t>decrypter</a:t>
            </a:r>
          </a:p>
        </p:txBody>
      </p:sp>
      <p:grpSp>
        <p:nvGrpSpPr>
          <p:cNvPr id="3" name="Group 40"/>
          <p:cNvGrpSpPr/>
          <p:nvPr/>
        </p:nvGrpSpPr>
        <p:grpSpPr bwMode="auto">
          <a:xfrm>
            <a:off x="4554538" y="2116138"/>
            <a:ext cx="428625" cy="714375"/>
            <a:chOff x="1428728" y="1857364"/>
            <a:chExt cx="642942" cy="928694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7" name="Folded Corner 16"/>
            <p:cNvSpPr/>
            <p:nvPr/>
          </p:nvSpPr>
          <p:spPr>
            <a:xfrm flipV="1">
              <a:off x="1428728" y="1857364"/>
              <a:ext cx="642942" cy="928694"/>
            </a:xfrm>
            <a:prstGeom prst="foldedCorner">
              <a:avLst>
                <a:gd name="adj" fmla="val 31482"/>
              </a:avLst>
            </a:prstGeom>
            <a:grp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500166" y="2142163"/>
              <a:ext cx="428628" cy="2063"/>
            </a:xfrm>
            <a:prstGeom prst="line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500166" y="2286627"/>
              <a:ext cx="428628" cy="0"/>
            </a:xfrm>
            <a:prstGeom prst="line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500166" y="2429026"/>
              <a:ext cx="428628" cy="2064"/>
            </a:xfrm>
            <a:prstGeom prst="line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500166" y="2571426"/>
              <a:ext cx="428628" cy="2063"/>
            </a:xfrm>
            <a:prstGeom prst="line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ross 21"/>
          <p:cNvSpPr/>
          <p:nvPr/>
        </p:nvSpPr>
        <p:spPr>
          <a:xfrm>
            <a:off x="3948113" y="3121025"/>
            <a:ext cx="1665287" cy="120808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>
                <a:solidFill>
                  <a:srgbClr val="FFFFFF"/>
                </a:solidFill>
                <a:latin typeface="Arial" charset="0"/>
              </a:rPr>
              <a:t>claims </a:t>
            </a:r>
          </a:p>
          <a:p>
            <a:pPr algn="ctr"/>
            <a:r>
              <a:rPr lang="en-GB">
                <a:solidFill>
                  <a:srgbClr val="FFFFFF"/>
                </a:solidFill>
                <a:latin typeface="Arial" charset="0"/>
              </a:rPr>
              <a:t>extractor</a:t>
            </a:r>
          </a:p>
        </p:txBody>
      </p:sp>
      <p:cxnSp>
        <p:nvCxnSpPr>
          <p:cNvPr id="24" name="Elbow Connector 23"/>
          <p:cNvCxnSpPr>
            <a:endCxn id="15" idx="1"/>
          </p:cNvCxnSpPr>
          <p:nvPr/>
        </p:nvCxnSpPr>
        <p:spPr>
          <a:xfrm>
            <a:off x="2400300" y="1168400"/>
            <a:ext cx="1535113" cy="0"/>
          </a:xfrm>
          <a:prstGeom prst="bentConnector3">
            <a:avLst>
              <a:gd name="adj1" fmla="val 50000"/>
            </a:avLst>
          </a:prstGeom>
          <a:ln w="254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cxnSpLocks noChangeShapeType="1"/>
            <a:stCxn id="15" idx="2"/>
            <a:endCxn id="0" idx="0"/>
          </p:cNvCxnSpPr>
          <p:nvPr/>
        </p:nvCxnSpPr>
        <p:spPr bwMode="auto">
          <a:xfrm rot="5400000">
            <a:off x="4621213" y="1930400"/>
            <a:ext cx="306388" cy="14287"/>
          </a:xfrm>
          <a:prstGeom prst="bentConnector3">
            <a:avLst>
              <a:gd name="adj1" fmla="val 47667"/>
            </a:avLst>
          </a:prstGeom>
          <a:noFill/>
          <a:ln w="25400" algn="ctr">
            <a:solidFill>
              <a:srgbClr val="5B93E4"/>
            </a:solidFill>
            <a:miter lim="800000"/>
            <a:headEnd/>
            <a:tailEnd type="arrow" w="med" len="med"/>
          </a:ln>
        </p:spPr>
      </p:cxnSp>
      <p:sp>
        <p:nvSpPr>
          <p:cNvPr id="29" name="Rectangle 28"/>
          <p:cNvSpPr/>
          <p:nvPr/>
        </p:nvSpPr>
        <p:spPr>
          <a:xfrm>
            <a:off x="3956050" y="4572000"/>
            <a:ext cx="1625600" cy="311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first name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956050" y="4946650"/>
            <a:ext cx="1625600" cy="311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last name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6050" y="5321300"/>
            <a:ext cx="1625600" cy="30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email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6050" y="6165850"/>
            <a:ext cx="1625600" cy="311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phone</a:t>
            </a:r>
          </a:p>
        </p:txBody>
      </p:sp>
      <p:sp>
        <p:nvSpPr>
          <p:cNvPr id="33" name="Oval 32"/>
          <p:cNvSpPr/>
          <p:nvPr/>
        </p:nvSpPr>
        <p:spPr>
          <a:xfrm>
            <a:off x="4746625" y="5716588"/>
            <a:ext cx="44450" cy="46037"/>
          </a:xfrm>
          <a:prstGeom prst="ellipse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4746625" y="5888038"/>
            <a:ext cx="44450" cy="44450"/>
          </a:xfrm>
          <a:prstGeom prst="ellipse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4746625" y="6029325"/>
            <a:ext cx="44450" cy="46038"/>
          </a:xfrm>
          <a:prstGeom prst="ellipse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7" name="Can 46"/>
          <p:cNvSpPr/>
          <p:nvPr/>
        </p:nvSpPr>
        <p:spPr>
          <a:xfrm>
            <a:off x="5897563" y="4322763"/>
            <a:ext cx="2819400" cy="1882775"/>
          </a:xfrm>
          <a:prstGeom prst="can">
            <a:avLst/>
          </a:prstGeom>
          <a:solidFill>
            <a:schemeClr val="accent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user database</a:t>
            </a:r>
          </a:p>
        </p:txBody>
      </p:sp>
      <p:cxnSp>
        <p:nvCxnSpPr>
          <p:cNvPr id="49" name="Elbow Connector 48"/>
          <p:cNvCxnSpPr>
            <a:cxnSpLocks noChangeShapeType="1"/>
            <a:stCxn id="22" idx="1"/>
            <a:endCxn id="29" idx="1"/>
          </p:cNvCxnSpPr>
          <p:nvPr/>
        </p:nvCxnSpPr>
        <p:spPr bwMode="auto">
          <a:xfrm rot="10800000" flipH="1" flipV="1">
            <a:off x="3935413" y="3725863"/>
            <a:ext cx="7937" cy="1001712"/>
          </a:xfrm>
          <a:prstGeom prst="bentConnector3">
            <a:avLst>
              <a:gd name="adj1" fmla="val -2720000"/>
            </a:avLst>
          </a:prstGeom>
          <a:noFill/>
          <a:ln w="25400" algn="ctr">
            <a:solidFill>
              <a:srgbClr val="5B93E4"/>
            </a:solidFill>
            <a:miter lim="800000"/>
            <a:headEnd/>
            <a:tailEnd type="arrow" w="med" len="med"/>
          </a:ln>
        </p:spPr>
      </p:cxnSp>
      <p:cxnSp>
        <p:nvCxnSpPr>
          <p:cNvPr id="51" name="Elbow Connector 50"/>
          <p:cNvCxnSpPr>
            <a:cxnSpLocks noChangeShapeType="1"/>
            <a:stCxn id="22" idx="1"/>
            <a:endCxn id="30" idx="1"/>
          </p:cNvCxnSpPr>
          <p:nvPr/>
        </p:nvCxnSpPr>
        <p:spPr bwMode="auto">
          <a:xfrm rot="10800000" flipH="1" flipV="1">
            <a:off x="3935413" y="3725863"/>
            <a:ext cx="7937" cy="1376362"/>
          </a:xfrm>
          <a:prstGeom prst="bentConnector3">
            <a:avLst>
              <a:gd name="adj1" fmla="val -2720000"/>
            </a:avLst>
          </a:prstGeom>
          <a:noFill/>
          <a:ln w="25400" algn="ctr">
            <a:solidFill>
              <a:srgbClr val="5B93E4"/>
            </a:solidFill>
            <a:miter lim="800000"/>
            <a:headEnd/>
            <a:tailEnd type="arrow" w="med" len="med"/>
          </a:ln>
        </p:spPr>
      </p:cxnSp>
      <p:cxnSp>
        <p:nvCxnSpPr>
          <p:cNvPr id="53" name="Elbow Connector 52"/>
          <p:cNvCxnSpPr>
            <a:cxnSpLocks noChangeShapeType="1"/>
            <a:stCxn id="22" idx="1"/>
            <a:endCxn id="31" idx="1"/>
          </p:cNvCxnSpPr>
          <p:nvPr/>
        </p:nvCxnSpPr>
        <p:spPr bwMode="auto">
          <a:xfrm rot="10800000" flipH="1" flipV="1">
            <a:off x="3935413" y="3725863"/>
            <a:ext cx="7937" cy="1751012"/>
          </a:xfrm>
          <a:prstGeom prst="bentConnector3">
            <a:avLst>
              <a:gd name="adj1" fmla="val -2720000"/>
            </a:avLst>
          </a:prstGeom>
          <a:noFill/>
          <a:ln w="25400" algn="ctr">
            <a:solidFill>
              <a:srgbClr val="5B93E4"/>
            </a:solidFill>
            <a:miter lim="800000"/>
            <a:headEnd/>
            <a:tailEnd type="arrow" w="med" len="med"/>
          </a:ln>
        </p:spPr>
      </p:cxnSp>
      <p:cxnSp>
        <p:nvCxnSpPr>
          <p:cNvPr id="55" name="Elbow Connector 54"/>
          <p:cNvCxnSpPr>
            <a:cxnSpLocks noChangeShapeType="1"/>
            <a:stCxn id="22" idx="1"/>
            <a:endCxn id="32" idx="1"/>
          </p:cNvCxnSpPr>
          <p:nvPr/>
        </p:nvCxnSpPr>
        <p:spPr bwMode="auto">
          <a:xfrm rot="10800000" flipH="1" flipV="1">
            <a:off x="3935413" y="3725863"/>
            <a:ext cx="7937" cy="2595562"/>
          </a:xfrm>
          <a:prstGeom prst="bentConnector3">
            <a:avLst>
              <a:gd name="adj1" fmla="val -2720000"/>
            </a:avLst>
          </a:prstGeom>
          <a:noFill/>
          <a:ln w="25400" algn="ctr">
            <a:solidFill>
              <a:srgbClr val="5B93E4"/>
            </a:solidFill>
            <a:miter lim="800000"/>
            <a:headEnd/>
            <a:tailEnd type="arrow" w="med" len="med"/>
          </a:ln>
        </p:spPr>
      </p:cxnSp>
      <p:grpSp>
        <p:nvGrpSpPr>
          <p:cNvPr id="31772" name="Group 58"/>
          <p:cNvGrpSpPr>
            <a:grpSpLocks/>
          </p:cNvGrpSpPr>
          <p:nvPr/>
        </p:nvGrpSpPr>
        <p:grpSpPr bwMode="auto">
          <a:xfrm>
            <a:off x="6565900" y="5335588"/>
            <a:ext cx="1741488" cy="204787"/>
            <a:chOff x="6054571" y="2743200"/>
            <a:chExt cx="1741503" cy="205665"/>
          </a:xfrm>
        </p:grpSpPr>
        <p:sp>
          <p:nvSpPr>
            <p:cNvPr id="56" name="Rectangle 55"/>
            <p:cNvSpPr/>
            <p:nvPr/>
          </p:nvSpPr>
          <p:spPr>
            <a:xfrm>
              <a:off x="6054571" y="2743200"/>
              <a:ext cx="585793" cy="2040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600">
                  <a:solidFill>
                    <a:schemeClr val="tx1"/>
                  </a:solidFill>
                  <a:latin typeface="Arial" charset="0"/>
                </a:rPr>
                <a:t>123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632426" y="2744794"/>
              <a:ext cx="587380" cy="2040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 sz="16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210281" y="2744794"/>
              <a:ext cx="585793" cy="2040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6565900" y="5549900"/>
            <a:ext cx="585788" cy="2047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600">
                <a:solidFill>
                  <a:schemeClr val="tx1"/>
                </a:solidFill>
                <a:latin typeface="Arial" charset="0"/>
              </a:rPr>
              <a:t>456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143750" y="5551488"/>
            <a:ext cx="585788" cy="2047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720013" y="5551488"/>
            <a:ext cx="587375" cy="2047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31776" name="Group 58"/>
          <p:cNvGrpSpPr>
            <a:grpSpLocks/>
          </p:cNvGrpSpPr>
          <p:nvPr/>
        </p:nvGrpSpPr>
        <p:grpSpPr bwMode="auto">
          <a:xfrm>
            <a:off x="6565900" y="5764213"/>
            <a:ext cx="1741488" cy="206375"/>
            <a:chOff x="6054571" y="2743200"/>
            <a:chExt cx="1741503" cy="205665"/>
          </a:xfrm>
        </p:grpSpPr>
        <p:sp>
          <p:nvSpPr>
            <p:cNvPr id="65" name="Rectangle 64"/>
            <p:cNvSpPr/>
            <p:nvPr/>
          </p:nvSpPr>
          <p:spPr>
            <a:xfrm>
              <a:off x="6054571" y="2743200"/>
              <a:ext cx="585793" cy="2040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600">
                  <a:solidFill>
                    <a:schemeClr val="tx1"/>
                  </a:solidFill>
                  <a:latin typeface="Arial" charset="0"/>
                </a:rPr>
                <a:t>789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632426" y="2744782"/>
              <a:ext cx="587380" cy="2040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210281" y="2744782"/>
              <a:ext cx="585793" cy="2040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6078538" y="3608388"/>
            <a:ext cx="585787" cy="204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600">
                <a:solidFill>
                  <a:schemeClr val="tx1"/>
                </a:solidFill>
                <a:latin typeface="Arial" charset="0"/>
              </a:rPr>
              <a:t>456</a:t>
            </a:r>
          </a:p>
        </p:txBody>
      </p:sp>
      <p:cxnSp>
        <p:nvCxnSpPr>
          <p:cNvPr id="70" name="Elbow Connector 69"/>
          <p:cNvCxnSpPr>
            <a:cxnSpLocks noChangeShapeType="1"/>
            <a:stCxn id="22" idx="3"/>
            <a:endCxn id="68" idx="1"/>
          </p:cNvCxnSpPr>
          <p:nvPr/>
        </p:nvCxnSpPr>
        <p:spPr bwMode="auto">
          <a:xfrm flipV="1">
            <a:off x="5626100" y="3711575"/>
            <a:ext cx="439738" cy="14288"/>
          </a:xfrm>
          <a:prstGeom prst="bentConnector3">
            <a:avLst>
              <a:gd name="adj1" fmla="val 49819"/>
            </a:avLst>
          </a:prstGeom>
          <a:noFill/>
          <a:ln w="25400" algn="ctr">
            <a:solidFill>
              <a:srgbClr val="5B93E4"/>
            </a:solidFill>
            <a:miter lim="800000"/>
            <a:headEnd/>
            <a:tailEnd type="arrow" w="med" len="med"/>
          </a:ln>
        </p:spPr>
      </p:cxnSp>
      <p:cxnSp>
        <p:nvCxnSpPr>
          <p:cNvPr id="76" name="Elbow Connector 75"/>
          <p:cNvCxnSpPr>
            <a:stCxn id="17" idx="0"/>
            <a:endCxn id="22" idx="0"/>
          </p:cNvCxnSpPr>
          <p:nvPr/>
        </p:nvCxnSpPr>
        <p:spPr>
          <a:xfrm rot="5400000">
            <a:off x="4636294" y="2963069"/>
            <a:ext cx="290512" cy="0"/>
          </a:xfrm>
          <a:prstGeom prst="bentConnector3">
            <a:avLst>
              <a:gd name="adj1" fmla="val 50000"/>
            </a:avLst>
          </a:prstGeom>
          <a:ln w="25400">
            <a:solidFill>
              <a:schemeClr val="bg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80" name="TextBox 83"/>
          <p:cNvSpPr txBox="1">
            <a:spLocks noChangeArrowheads="1"/>
          </p:cNvSpPr>
          <p:nvPr/>
        </p:nvSpPr>
        <p:spPr bwMode="auto">
          <a:xfrm>
            <a:off x="1890713" y="84138"/>
            <a:ext cx="10287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xmlToken</a:t>
            </a:r>
          </a:p>
          <a:p>
            <a:r>
              <a:rPr lang="en-GB" sz="1400"/>
              <a:t>(signed &amp;</a:t>
            </a:r>
          </a:p>
          <a:p>
            <a:r>
              <a:rPr lang="en-GB" sz="1400"/>
              <a:t>encrypted)</a:t>
            </a:r>
          </a:p>
        </p:txBody>
      </p:sp>
      <p:sp>
        <p:nvSpPr>
          <p:cNvPr id="8230" name="TextBox 84"/>
          <p:cNvSpPr txBox="1">
            <a:spLocks noChangeArrowheads="1"/>
          </p:cNvSpPr>
          <p:nvPr/>
        </p:nvSpPr>
        <p:spPr bwMode="auto">
          <a:xfrm>
            <a:off x="5018088" y="2265363"/>
            <a:ext cx="984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xmlToken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(plaintext)</a:t>
            </a:r>
          </a:p>
        </p:txBody>
      </p:sp>
      <p:sp>
        <p:nvSpPr>
          <p:cNvPr id="8231" name="TextBox 85"/>
          <p:cNvSpPr txBox="1">
            <a:spLocks noChangeArrowheads="1"/>
          </p:cNvSpPr>
          <p:nvPr/>
        </p:nvSpPr>
        <p:spPr bwMode="auto">
          <a:xfrm>
            <a:off x="6076950" y="3297238"/>
            <a:ext cx="522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ppid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807" name="TextBox 86"/>
          <p:cNvSpPr txBox="1">
            <a:spLocks noChangeArrowheads="1"/>
          </p:cNvSpPr>
          <p:nvPr/>
        </p:nvSpPr>
        <p:spPr bwMode="auto">
          <a:xfrm rot="-5400000">
            <a:off x="5722938" y="5037138"/>
            <a:ext cx="10239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/>
              <a:t>index into DB</a:t>
            </a:r>
          </a:p>
        </p:txBody>
      </p:sp>
      <p:cxnSp>
        <p:nvCxnSpPr>
          <p:cNvPr id="60" name="Shape 59"/>
          <p:cNvCxnSpPr>
            <a:stCxn id="68" idx="3"/>
            <a:endCxn id="61" idx="1"/>
          </p:cNvCxnSpPr>
          <p:nvPr/>
        </p:nvCxnSpPr>
        <p:spPr bwMode="auto">
          <a:xfrm flipH="1">
            <a:off x="6565900" y="3711575"/>
            <a:ext cx="98425" cy="1941513"/>
          </a:xfrm>
          <a:prstGeom prst="bentConnector5">
            <a:avLst>
              <a:gd name="adj1" fmla="val -230769"/>
              <a:gd name="adj2" fmla="val 50000"/>
              <a:gd name="adj3" fmla="val 330769"/>
            </a:avLst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68" grpId="0" animBg="1"/>
      <p:bldP spid="8230" grpId="0"/>
      <p:bldP spid="8231" grpId="0"/>
      <p:bldP spid="3280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Text Box 2"/>
          <p:cNvSpPr txBox="1">
            <a:spLocks noChangeArrowheads="1"/>
          </p:cNvSpPr>
          <p:nvPr/>
        </p:nvSpPr>
        <p:spPr bwMode="auto">
          <a:xfrm>
            <a:off x="684213" y="3141663"/>
            <a:ext cx="1266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>
                <a:cs typeface="Arial" charset="0"/>
              </a:rPr>
              <a:t>demo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"/>
          <p:cNvSpPr txBox="1">
            <a:spLocks noChangeArrowheads="1"/>
          </p:cNvSpPr>
          <p:nvPr/>
        </p:nvSpPr>
        <p:spPr>
          <a:xfrm>
            <a:off x="457200" y="4200525"/>
            <a:ext cx="8229600" cy="2276475"/>
          </a:xfrm>
          <a:prstGeom prst="rect">
            <a:avLst/>
          </a:prstGeom>
          <a:noFill/>
        </p:spPr>
        <p:txBody>
          <a:bodyPr/>
          <a:lstStyle/>
          <a:p>
            <a:pPr marL="357188" indent="-357188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135000"/>
              <a:buFontTx/>
              <a:buChar char="•"/>
              <a:defRPr/>
            </a:pPr>
            <a:r>
              <a:rPr lang="en-GB" sz="2000" kern="0">
                <a:latin typeface="+mn-lt"/>
              </a:rPr>
              <a:t>Built into Windows Vista </a:t>
            </a:r>
          </a:p>
          <a:p>
            <a:pPr marL="357188" indent="-357188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135000"/>
              <a:buFontTx/>
              <a:buChar char="•"/>
              <a:defRPr/>
            </a:pPr>
            <a:r>
              <a:rPr lang="en-GB" sz="2000" kern="0">
                <a:latin typeface="+mn-lt"/>
              </a:rPr>
              <a:t>Available for Windows XP &amp; Windows Server 2003</a:t>
            </a:r>
          </a:p>
          <a:p>
            <a:pPr marL="357188" indent="-357188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135000"/>
              <a:buFontTx/>
              <a:buChar char="•"/>
              <a:defRPr/>
            </a:pPr>
            <a:r>
              <a:rPr lang="en-GB" sz="2000" kern="0">
                <a:latin typeface="+mn-lt"/>
              </a:rPr>
              <a:t>Betas &amp; CTPs available from:</a:t>
            </a:r>
            <a:br>
              <a:rPr lang="en-GB" sz="2000" kern="0">
                <a:latin typeface="+mn-lt"/>
              </a:rPr>
            </a:br>
            <a:r>
              <a:rPr lang="en-GB" sz="2000" kern="0">
                <a:latin typeface="+mn-lt"/>
                <a:hlinkClick r:id="rId2"/>
              </a:rPr>
              <a:t>http://msdn.microsoft.com/windowsvista/getthebeta</a:t>
            </a:r>
            <a:endParaRPr lang="en-GB" sz="2000" kern="0">
              <a:latin typeface="+mn-lt"/>
            </a:endParaRPr>
          </a:p>
          <a:p>
            <a:pPr marL="357188" indent="-357188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135000"/>
              <a:buFontTx/>
              <a:buChar char="•"/>
              <a:defRPr/>
            </a:pPr>
            <a:r>
              <a:rPr lang="en-GB" sz="2000" kern="0">
                <a:latin typeface="+mn-lt"/>
              </a:rPr>
              <a:t>RTM 2nd half 2006 </a:t>
            </a:r>
          </a:p>
          <a:p>
            <a:pPr marL="357188" indent="-357188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135000"/>
              <a:buFontTx/>
              <a:buChar char="•"/>
              <a:defRPr/>
            </a:pPr>
            <a:r>
              <a:rPr lang="en-GB" sz="2000" kern="0">
                <a:latin typeface="+mn-lt"/>
              </a:rPr>
              <a:t>More Information &amp; Samples at </a:t>
            </a:r>
            <a:r>
              <a:rPr lang="en-GB" sz="2000" kern="0">
                <a:latin typeface="+mn-lt"/>
                <a:hlinkClick r:id="rId3"/>
              </a:rPr>
              <a:t>http:/cardspace.netfx3.com</a:t>
            </a:r>
            <a:r>
              <a:rPr lang="en-GB" sz="2000" kern="0">
                <a:latin typeface="+mn-lt"/>
              </a:rPr>
              <a:t> </a:t>
            </a:r>
            <a:endParaRPr lang="en-US" sz="20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1925" y="1144588"/>
            <a:ext cx="8953500" cy="2662237"/>
            <a:chOff x="102" y="721"/>
            <a:chExt cx="5640" cy="1677"/>
          </a:xfrm>
        </p:grpSpPr>
        <p:pic>
          <p:nvPicPr>
            <p:cNvPr id="3381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2" y="721"/>
              <a:ext cx="5640" cy="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871" y="2032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Q2</a:t>
              </a:r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418" y="2032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Q3</a:t>
              </a:r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473" y="2032"/>
              <a:ext cx="40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Q1</a:t>
              </a:r>
              <a:endPara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  <a:p>
              <a:pPr algn="ctr">
                <a:defRPr/>
              </a:pPr>
              <a:r>
                <a:rPr lang="en-US" sz="16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2006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083" y="2032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Q2</a:t>
              </a:r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971" y="2032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Q4</a:t>
              </a:r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273" y="2032"/>
              <a:ext cx="40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Q1</a:t>
              </a:r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  <a:p>
              <a:pPr algn="ctr">
                <a:defRPr/>
              </a:pPr>
              <a:r>
                <a:rPr lang="en-US" sz="160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2005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3645" y="2032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Q3</a:t>
              </a:r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4211" y="2032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Q4</a:t>
              </a:r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447800" y="1790700"/>
            <a:ext cx="1333500" cy="1333500"/>
            <a:chOff x="1906" y="918"/>
            <a:chExt cx="840" cy="840"/>
          </a:xfrm>
        </p:grpSpPr>
        <p:pic>
          <p:nvPicPr>
            <p:cNvPr id="33809" name="Picture 1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06" y="918"/>
              <a:ext cx="840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0" name="Text Box 18"/>
            <p:cNvSpPr txBox="1">
              <a:spLocks noChangeArrowheads="1"/>
            </p:cNvSpPr>
            <p:nvPr/>
          </p:nvSpPr>
          <p:spPr bwMode="auto">
            <a:xfrm>
              <a:off x="2136" y="1252"/>
              <a:ext cx="38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r>
                <a:rPr lang="en-US" sz="1400">
                  <a:solidFill>
                    <a:srgbClr val="FFFFFF"/>
                  </a:solidFill>
                  <a:ea typeface="MS PGothic" pitchFamily="34" charset="-128"/>
                </a:rPr>
                <a:t>B1</a:t>
              </a:r>
              <a:endParaRPr 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998913" y="1790700"/>
            <a:ext cx="1333500" cy="1333500"/>
            <a:chOff x="1906" y="918"/>
            <a:chExt cx="840" cy="840"/>
          </a:xfrm>
        </p:grpSpPr>
        <p:pic>
          <p:nvPicPr>
            <p:cNvPr id="33807" name="Picture 2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06" y="918"/>
              <a:ext cx="840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8" name="Text Box 21"/>
            <p:cNvSpPr txBox="1">
              <a:spLocks noChangeArrowheads="1"/>
            </p:cNvSpPr>
            <p:nvPr/>
          </p:nvSpPr>
          <p:spPr bwMode="auto">
            <a:xfrm>
              <a:off x="2136" y="1252"/>
              <a:ext cx="38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r>
                <a:rPr lang="en-US" sz="1400">
                  <a:solidFill>
                    <a:srgbClr val="FFFFFF"/>
                  </a:solidFill>
                  <a:ea typeface="MS PGothic" pitchFamily="34" charset="-128"/>
                </a:rPr>
                <a:t>B2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6477000" y="1779588"/>
            <a:ext cx="1333500" cy="1333500"/>
            <a:chOff x="3636" y="863"/>
            <a:chExt cx="840" cy="840"/>
          </a:xfrm>
        </p:grpSpPr>
        <p:pic>
          <p:nvPicPr>
            <p:cNvPr id="33805" name="Picture 2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36" y="863"/>
              <a:ext cx="840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6" name="Text Box 24"/>
            <p:cNvSpPr txBox="1">
              <a:spLocks noChangeArrowheads="1"/>
            </p:cNvSpPr>
            <p:nvPr/>
          </p:nvSpPr>
          <p:spPr bwMode="auto">
            <a:xfrm>
              <a:off x="3866" y="1127"/>
              <a:ext cx="380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r>
                <a:rPr lang="en-US" sz="1400">
                  <a:solidFill>
                    <a:srgbClr val="FFFFFF"/>
                  </a:solidFill>
                  <a:ea typeface="MS PGothic" pitchFamily="34" charset="-128"/>
                </a:rPr>
                <a:t>V1</a:t>
              </a:r>
              <a:endParaRPr lang="en-US" sz="2400">
                <a:solidFill>
                  <a:schemeClr val="bg1"/>
                </a:solidFill>
              </a:endParaRPr>
            </a:p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r>
                <a:rPr lang="en-US" sz="1400">
                  <a:solidFill>
                    <a:srgbClr val="FFFFFF"/>
                  </a:solidFill>
                  <a:ea typeface="MS PGothic" pitchFamily="34" charset="-128"/>
                </a:rPr>
                <a:t>RTM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693988" y="1790700"/>
            <a:ext cx="1333500" cy="1333500"/>
            <a:chOff x="1906" y="918"/>
            <a:chExt cx="840" cy="840"/>
          </a:xfrm>
        </p:grpSpPr>
        <p:pic>
          <p:nvPicPr>
            <p:cNvPr id="33803" name="Picture 2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06" y="918"/>
              <a:ext cx="840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4" name="Text Box 21"/>
            <p:cNvSpPr txBox="1">
              <a:spLocks noChangeArrowheads="1"/>
            </p:cNvSpPr>
            <p:nvPr/>
          </p:nvSpPr>
          <p:spPr bwMode="auto">
            <a:xfrm>
              <a:off x="2136" y="1252"/>
              <a:ext cx="38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r>
                <a:rPr lang="en-US" sz="1400">
                  <a:solidFill>
                    <a:srgbClr val="FFFFFF"/>
                  </a:solidFill>
                  <a:ea typeface="MS PGothic" pitchFamily="34" charset="-128"/>
                </a:rPr>
                <a:t>CTP</a:t>
              </a: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5318125" y="1801813"/>
            <a:ext cx="1333500" cy="1333500"/>
            <a:chOff x="1906" y="918"/>
            <a:chExt cx="840" cy="840"/>
          </a:xfrm>
        </p:grpSpPr>
        <p:pic>
          <p:nvPicPr>
            <p:cNvPr id="33801" name="Picture 1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06" y="918"/>
              <a:ext cx="840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2" name="Text Box 18"/>
            <p:cNvSpPr txBox="1">
              <a:spLocks noChangeArrowheads="1"/>
            </p:cNvSpPr>
            <p:nvPr/>
          </p:nvSpPr>
          <p:spPr bwMode="auto">
            <a:xfrm>
              <a:off x="2136" y="1252"/>
              <a:ext cx="38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r>
                <a:rPr lang="en-US" sz="1400">
                  <a:solidFill>
                    <a:srgbClr val="FFFFFF"/>
                  </a:solidFill>
                  <a:ea typeface="MS PGothic" pitchFamily="34" charset="-128"/>
                </a:rPr>
                <a:t>RCx</a:t>
              </a:r>
              <a:endParaRPr 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33821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roadmap</a:t>
            </a:r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46138" y="1489075"/>
            <a:ext cx="272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/>
              <a:t>taught users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95600" y="2759075"/>
            <a:ext cx="1057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/>
              <a:t>type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64125" y="3128963"/>
            <a:ext cx="29035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/>
              <a:t>usernames &amp;</a:t>
            </a:r>
          </a:p>
          <a:p>
            <a:r>
              <a:rPr lang="en-GB" sz="3600"/>
              <a:t>passwords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19213" y="5181600"/>
            <a:ext cx="21859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/>
              <a:t>web page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/>
              <a:t>review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25513"/>
            <a:ext cx="8229600" cy="4602162"/>
          </a:xfrm>
        </p:spPr>
        <p:txBody>
          <a:bodyPr/>
          <a:lstStyle/>
          <a:p>
            <a:pPr eaLnBrk="1" hangingPunct="1"/>
            <a:r>
              <a:rPr lang="en-GB"/>
              <a:t>identity layer</a:t>
            </a:r>
          </a:p>
          <a:p>
            <a:pPr eaLnBrk="1" hangingPunct="1"/>
            <a:r>
              <a:rPr lang="en-GB"/>
              <a:t>phishing, phraud</a:t>
            </a:r>
          </a:p>
          <a:p>
            <a:pPr eaLnBrk="1" hangingPunct="1"/>
            <a:r>
              <a:rPr lang="en-GB"/>
              <a:t>human integration</a:t>
            </a:r>
          </a:p>
          <a:p>
            <a:pPr eaLnBrk="1" hangingPunct="1"/>
            <a:r>
              <a:rPr lang="en-GB"/>
              <a:t>consistent experience across contexts</a:t>
            </a:r>
          </a:p>
          <a:p>
            <a:pPr eaLnBrk="1" hangingPunct="1"/>
            <a:r>
              <a:rPr lang="en-GB"/>
              <a:t>ip</a:t>
            </a:r>
          </a:p>
          <a:p>
            <a:pPr eaLnBrk="1" hangingPunct="1"/>
            <a:r>
              <a:rPr lang="en-GB"/>
              <a:t>rp</a:t>
            </a:r>
          </a:p>
          <a:p>
            <a:pPr eaLnBrk="1" hangingPunct="1"/>
            <a:r>
              <a:rPr lang="en-GB"/>
              <a:t>user</a:t>
            </a:r>
          </a:p>
          <a:p>
            <a:pPr eaLnBrk="1" hangingPunct="1"/>
            <a:r>
              <a:rPr lang="en-GB"/>
              <a:t>identity selector</a:t>
            </a:r>
          </a:p>
          <a:p>
            <a:pPr eaLnBrk="1" hangingPunct="1"/>
            <a:endParaRPr lang="en-GB"/>
          </a:p>
          <a:p>
            <a:pPr eaLnBrk="1" hangingPunct="1"/>
            <a:endParaRPr lang="en-GB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5413" y="5326063"/>
            <a:ext cx="82375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cs typeface="Arial" charset="0"/>
              </a:rPr>
              <a:t>Presentation style mercilessly stolen off </a:t>
            </a:r>
          </a:p>
          <a:p>
            <a:r>
              <a:rPr lang="en-GB" sz="2800" b="1">
                <a:cs typeface="Arial" charset="0"/>
              </a:rPr>
              <a:t>Lawrence Lessig, BBC News 24 and Dick Hardt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41500" y="2790825"/>
            <a:ext cx="51085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5400"/>
              <a:t>what is identity?</a:t>
            </a:r>
          </a:p>
        </p:txBody>
      </p:sp>
      <p:pic>
        <p:nvPicPr>
          <p:cNvPr id="3" name="Picture 2" descr="IMAGE_0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Text Box 2"/>
          <p:cNvSpPr txBox="1">
            <a:spLocks noChangeArrowheads="1"/>
          </p:cNvSpPr>
          <p:nvPr/>
        </p:nvSpPr>
        <p:spPr bwMode="auto">
          <a:xfrm>
            <a:off x="385763" y="115888"/>
            <a:ext cx="538003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attributes:</a:t>
            </a:r>
          </a:p>
          <a:p>
            <a:pPr>
              <a:defRPr/>
            </a:pPr>
            <a:r>
              <a:rPr lang="en-GB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givenName</a:t>
            </a:r>
            <a:endParaRPr lang="en-GB" sz="32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GB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sn</a:t>
            </a:r>
            <a:endParaRPr lang="en-GB" sz="32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GB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preferredName</a:t>
            </a:r>
            <a:r>
              <a:rPr lang="en-GB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	</a:t>
            </a:r>
            <a:r>
              <a:rPr lang="en-GB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planky</a:t>
            </a:r>
            <a:endParaRPr lang="en-GB" sz="32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GB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dateOfBirth</a:t>
            </a:r>
            <a:r>
              <a:rPr lang="en-GB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		170685!</a:t>
            </a:r>
          </a:p>
          <a:p>
            <a:pPr>
              <a:defRPr/>
            </a:pPr>
            <a:r>
              <a:rPr lang="en-GB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over18			true</a:t>
            </a:r>
          </a:p>
          <a:p>
            <a:pPr>
              <a:defRPr/>
            </a:pPr>
            <a:r>
              <a:rPr lang="en-GB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over21			true</a:t>
            </a:r>
          </a:p>
          <a:p>
            <a:pPr>
              <a:defRPr/>
            </a:pPr>
            <a:r>
              <a:rPr lang="en-GB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over65			false</a:t>
            </a:r>
          </a:p>
          <a:p>
            <a:pPr>
              <a:defRPr/>
            </a:pPr>
            <a:r>
              <a:rPr lang="en-GB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image</a:t>
            </a:r>
          </a:p>
          <a:p>
            <a:pPr>
              <a:defRPr/>
            </a:pPr>
            <a:endParaRPr lang="en-GB" sz="32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38947" name="Text Box 3"/>
          <p:cNvSpPr txBox="1">
            <a:spLocks noChangeArrowheads="1"/>
          </p:cNvSpPr>
          <p:nvPr/>
        </p:nvSpPr>
        <p:spPr bwMode="auto">
          <a:xfrm>
            <a:off x="4038600" y="115888"/>
            <a:ext cx="124301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 sz="3200" b="1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GB" sz="32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steve</a:t>
            </a:r>
          </a:p>
          <a:p>
            <a:pPr>
              <a:defRPr/>
            </a:pPr>
            <a:r>
              <a:rPr lang="en-GB" sz="32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plank</a:t>
            </a:r>
          </a:p>
        </p:txBody>
      </p:sp>
      <p:pic>
        <p:nvPicPr>
          <p:cNvPr id="3389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4149725"/>
            <a:ext cx="28098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0107_weymouth_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784263" y="4024884"/>
            <a:ext cx="4178637" cy="283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Text Box 2"/>
          <p:cNvSpPr txBox="1">
            <a:spLocks noChangeArrowheads="1"/>
          </p:cNvSpPr>
          <p:nvPr/>
        </p:nvSpPr>
        <p:spPr bwMode="auto">
          <a:xfrm>
            <a:off x="4038600" y="115888"/>
            <a:ext cx="2663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 sz="3200" b="1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GB" sz="32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self asserted</a:t>
            </a:r>
          </a:p>
        </p:txBody>
      </p:sp>
      <p:sp>
        <p:nvSpPr>
          <p:cNvPr id="339971" name="Text Box 3"/>
          <p:cNvSpPr txBox="1">
            <a:spLocks noChangeArrowheads="1"/>
          </p:cNvSpPr>
          <p:nvPr/>
        </p:nvSpPr>
        <p:spPr bwMode="auto">
          <a:xfrm>
            <a:off x="1331913" y="3860800"/>
            <a:ext cx="1965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 sz="3200" b="1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GB" sz="32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verifiable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0688" y="884238"/>
            <a:ext cx="60325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5400"/>
              <a:t>what claims i make </a:t>
            </a:r>
          </a:p>
          <a:p>
            <a:r>
              <a:rPr lang="en-GB" sz="5400"/>
              <a:t>about myself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2888" y="4675188"/>
            <a:ext cx="80708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5400"/>
              <a:t>what claims another party </a:t>
            </a:r>
          </a:p>
          <a:p>
            <a:r>
              <a:rPr lang="en-GB" sz="5400"/>
              <a:t>makes about me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0" grpId="0"/>
      <p:bldP spid="339971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9425"/>
            <a:ext cx="9144000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41500" y="2790825"/>
            <a:ext cx="3994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5400"/>
              <a:t>elvis presley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7763" y="4130675"/>
            <a:ext cx="65706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5400"/>
              <a:t>only 1 of them is real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98763" y="5314950"/>
            <a:ext cx="28384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5400"/>
              <a:t>probably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ext Box 2"/>
          <p:cNvSpPr txBox="1">
            <a:spLocks noChangeArrowheads="1"/>
          </p:cNvSpPr>
          <p:nvPr/>
        </p:nvSpPr>
        <p:spPr bwMode="auto">
          <a:xfrm>
            <a:off x="395288" y="549275"/>
            <a:ext cx="1085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 sz="3200" b="1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GB" sz="32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trust</a:t>
            </a:r>
          </a:p>
        </p:txBody>
      </p:sp>
      <p:sp>
        <p:nvSpPr>
          <p:cNvPr id="340995" name="Text Box 3"/>
          <p:cNvSpPr txBox="1">
            <a:spLocks noChangeArrowheads="1"/>
          </p:cNvSpPr>
          <p:nvPr/>
        </p:nvSpPr>
        <p:spPr bwMode="auto">
          <a:xfrm>
            <a:off x="3995738" y="3644900"/>
            <a:ext cx="23939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 sz="3200" b="1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GB" sz="32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make these</a:t>
            </a:r>
          </a:p>
        </p:txBody>
      </p:sp>
      <p:sp>
        <p:nvSpPr>
          <p:cNvPr id="340996" name="Text Box 4"/>
          <p:cNvSpPr txBox="1">
            <a:spLocks noChangeArrowheads="1"/>
          </p:cNvSpPr>
          <p:nvPr/>
        </p:nvSpPr>
        <p:spPr bwMode="auto">
          <a:xfrm>
            <a:off x="3924300" y="3644900"/>
            <a:ext cx="38147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 sz="3200" b="1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GB" sz="32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         claims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13873E-6 L 0.3816 0.12139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6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91329E-6 L -0.12187 -0.3294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16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40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/>
      <p:bldP spid="340994" grpId="1"/>
      <p:bldP spid="340995" grpId="0"/>
      <p:bldP spid="340995" grpId="1"/>
      <p:bldP spid="340996" grpId="0"/>
      <p:bldP spid="34099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AutoShape 2"/>
          <p:cNvSpPr>
            <a:spLocks noChangeArrowheads="1"/>
          </p:cNvSpPr>
          <p:nvPr/>
        </p:nvSpPr>
        <p:spPr bwMode="auto">
          <a:xfrm flipV="1">
            <a:off x="3276600" y="260350"/>
            <a:ext cx="4608513" cy="5832475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537E25"/>
              </a:gs>
              <a:gs pos="50000">
                <a:srgbClr val="7AB73A"/>
              </a:gs>
              <a:gs pos="100000">
                <a:srgbClr val="92DA46"/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rot="10800000" wrap="none"/>
          <a:lstStyle/>
          <a:p>
            <a:pPr algn="ctr"/>
            <a:r>
              <a:rPr lang="en-GB" sz="2800">
                <a:solidFill>
                  <a:schemeClr val="bg1"/>
                </a:solidFill>
                <a:cs typeface="Arial" charset="0"/>
              </a:rPr>
              <a:t>SECURITY TOKEN</a:t>
            </a:r>
          </a:p>
        </p:txBody>
      </p:sp>
      <p:pic>
        <p:nvPicPr>
          <p:cNvPr id="3430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4365625"/>
            <a:ext cx="180022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3044" name="Text Box 4"/>
          <p:cNvSpPr txBox="1">
            <a:spLocks noChangeArrowheads="1"/>
          </p:cNvSpPr>
          <p:nvPr/>
        </p:nvSpPr>
        <p:spPr bwMode="auto">
          <a:xfrm>
            <a:off x="4140200" y="2349500"/>
            <a:ext cx="14668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 dirty="0" err="1">
                <a:solidFill>
                  <a:schemeClr val="tx2">
                    <a:lumMod val="20000"/>
                    <a:lumOff val="80000"/>
                  </a:schemeClr>
                </a:solidFill>
                <a:cs typeface="Arial" charset="0"/>
              </a:rPr>
              <a:t>steve</a:t>
            </a:r>
            <a:endParaRPr lang="en-GB" sz="2400" b="1" dirty="0">
              <a:solidFill>
                <a:schemeClr val="tx2">
                  <a:lumMod val="20000"/>
                  <a:lumOff val="80000"/>
                </a:schemeClr>
              </a:solidFill>
              <a:cs typeface="Arial" charset="0"/>
            </a:endParaRPr>
          </a:p>
          <a:p>
            <a:pPr>
              <a:defRPr/>
            </a:pPr>
            <a:r>
              <a:rPr lang="en-GB" sz="2400" b="1" dirty="0">
                <a:solidFill>
                  <a:schemeClr val="tx2">
                    <a:lumMod val="20000"/>
                    <a:lumOff val="80000"/>
                  </a:schemeClr>
                </a:solidFill>
                <a:cs typeface="Arial" charset="0"/>
              </a:rPr>
              <a:t>plank</a:t>
            </a:r>
          </a:p>
          <a:p>
            <a:pPr>
              <a:defRPr/>
            </a:pPr>
            <a:r>
              <a:rPr lang="en-GB" sz="2400" b="1" dirty="0">
                <a:solidFill>
                  <a:schemeClr val="tx2">
                    <a:lumMod val="20000"/>
                    <a:lumOff val="80000"/>
                  </a:schemeClr>
                </a:solidFill>
                <a:cs typeface="Arial" charset="0"/>
              </a:rPr>
              <a:t>over 18</a:t>
            </a:r>
          </a:p>
          <a:p>
            <a:pPr>
              <a:defRPr/>
            </a:pPr>
            <a:r>
              <a:rPr lang="en-GB" sz="2400" b="1" dirty="0">
                <a:solidFill>
                  <a:schemeClr val="tx2">
                    <a:lumMod val="20000"/>
                    <a:lumOff val="80000"/>
                  </a:schemeClr>
                </a:solidFill>
                <a:cs typeface="Arial" charset="0"/>
              </a:rPr>
              <a:t>over 21</a:t>
            </a:r>
          </a:p>
          <a:p>
            <a:pPr>
              <a:defRPr/>
            </a:pPr>
            <a:r>
              <a:rPr lang="en-GB" sz="2400" b="1" dirty="0">
                <a:solidFill>
                  <a:schemeClr val="tx2">
                    <a:lumMod val="20000"/>
                    <a:lumOff val="80000"/>
                  </a:schemeClr>
                </a:solidFill>
                <a:cs typeface="Arial" charset="0"/>
              </a:rPr>
              <a:t>under 65</a:t>
            </a:r>
          </a:p>
          <a:p>
            <a:pPr>
              <a:defRPr/>
            </a:pPr>
            <a:r>
              <a:rPr lang="en-GB" sz="2400" b="1" dirty="0">
                <a:solidFill>
                  <a:schemeClr val="tx2">
                    <a:lumMod val="20000"/>
                    <a:lumOff val="80000"/>
                  </a:schemeClr>
                </a:solidFill>
                <a:cs typeface="Arial" charset="0"/>
              </a:rPr>
              <a:t>image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2" grpId="0" animBg="1"/>
      <p:bldP spid="343044" grpId="0"/>
    </p:bldLst>
  </p:timing>
</p:sld>
</file>

<file path=ppt/theme/theme1.xml><?xml version="1.0" encoding="utf-8"?>
<a:theme xmlns:a="http://schemas.openxmlformats.org/drawingml/2006/main" name="TechEd Developers 2006">
  <a:themeElements>
    <a:clrScheme name="">
      <a:dk1>
        <a:srgbClr val="333333"/>
      </a:dk1>
      <a:lt1>
        <a:srgbClr val="FFFFFF"/>
      </a:lt1>
      <a:dk2>
        <a:srgbClr val="000000"/>
      </a:dk2>
      <a:lt2>
        <a:srgbClr val="FF5E32"/>
      </a:lt2>
      <a:accent1>
        <a:srgbClr val="FF5E32"/>
      </a:accent1>
      <a:accent2>
        <a:srgbClr val="91DC56"/>
      </a:accent2>
      <a:accent3>
        <a:srgbClr val="AAAAAA"/>
      </a:accent3>
      <a:accent4>
        <a:srgbClr val="DADADA"/>
      </a:accent4>
      <a:accent5>
        <a:srgbClr val="FFB6AD"/>
      </a:accent5>
      <a:accent6>
        <a:srgbClr val="83C74D"/>
      </a:accent6>
      <a:hlink>
        <a:srgbClr val="FFEB1B"/>
      </a:hlink>
      <a:folHlink>
        <a:srgbClr val="4797E2"/>
      </a:folHlink>
    </a:clrScheme>
    <a:fontScheme name="TechEd Developers 2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chEd Developers 20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Ed Developers 20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Ed Developers 20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Ed Developers 20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Ed Developers 20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Ed Developers 20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Ed Developers 20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Ed Developers 20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Ed Developers 20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Ed Developers 20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Ed Developers 20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Ed Developers 20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Ed Developers 2006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Ed Developers 2006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Ed Developers 2006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Ed Developers 2006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</TotalTime>
  <Words>505</Words>
  <Application>Microsoft PowerPoint</Application>
  <PresentationFormat>On-screen Show (4:3)</PresentationFormat>
  <Paragraphs>247</Paragraphs>
  <Slides>30</Slides>
  <Notes>11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TechEd Developers 2006</vt:lpstr>
      <vt:lpstr>Visio</vt:lpstr>
      <vt:lpstr>Advances in Digital Identity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participants</vt:lpstr>
      <vt:lpstr>Slide 13</vt:lpstr>
      <vt:lpstr>Slide 14</vt:lpstr>
      <vt:lpstr>Slide 15</vt:lpstr>
      <vt:lpstr>Slide 16</vt:lpstr>
      <vt:lpstr>cards</vt:lpstr>
      <vt:lpstr>login with self issued card</vt:lpstr>
      <vt:lpstr>select self issued card</vt:lpstr>
      <vt:lpstr>create token from card</vt:lpstr>
      <vt:lpstr>sign, encrypt &amp; send token</vt:lpstr>
      <vt:lpstr>login with managed card</vt:lpstr>
      <vt:lpstr>select managed card</vt:lpstr>
      <vt:lpstr>request security token</vt:lpstr>
      <vt:lpstr>request security token response</vt:lpstr>
      <vt:lpstr>Slide 26</vt:lpstr>
      <vt:lpstr>Slide 27</vt:lpstr>
      <vt:lpstr>Slide 28</vt:lpstr>
      <vt:lpstr>roadmap</vt:lpstr>
      <vt:lpstr>review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Architect</dc:title>
  <dc:subject>Advances in Digital  Identity</dc:subject>
  <dc:creator>Steve Plank</dc:creator>
  <dc:description>University TechTalk</dc:description>
  <cp:lastModifiedBy>Planky</cp:lastModifiedBy>
  <cp:revision>78</cp:revision>
  <dcterms:created xsi:type="dcterms:W3CDTF">2006-04-19T11:26:25Z</dcterms:created>
  <dcterms:modified xsi:type="dcterms:W3CDTF">2007-02-26T10:31:23Z</dcterms:modified>
</cp:coreProperties>
</file>