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349" r:id="rId2"/>
    <p:sldId id="363" r:id="rId3"/>
    <p:sldId id="378" r:id="rId4"/>
    <p:sldId id="379" r:id="rId5"/>
    <p:sldId id="380" r:id="rId6"/>
    <p:sldId id="381" r:id="rId7"/>
    <p:sldId id="384" r:id="rId8"/>
    <p:sldId id="382" r:id="rId9"/>
    <p:sldId id="385" r:id="rId10"/>
    <p:sldId id="377" r:id="rId11"/>
    <p:sldId id="387" r:id="rId12"/>
    <p:sldId id="388" r:id="rId13"/>
    <p:sldId id="389" r:id="rId14"/>
    <p:sldId id="390" r:id="rId15"/>
    <p:sldId id="392" r:id="rId16"/>
    <p:sldId id="393" r:id="rId17"/>
    <p:sldId id="394" r:id="rId18"/>
    <p:sldId id="395" r:id="rId19"/>
    <p:sldId id="396" r:id="rId20"/>
    <p:sldId id="398" r:id="rId21"/>
    <p:sldId id="399" r:id="rId22"/>
    <p:sldId id="400" r:id="rId23"/>
    <p:sldId id="401" r:id="rId24"/>
    <p:sldId id="402" r:id="rId25"/>
    <p:sldId id="404" r:id="rId26"/>
    <p:sldId id="405" r:id="rId27"/>
    <p:sldId id="406" r:id="rId28"/>
    <p:sldId id="376" r:id="rId2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193693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E913C"/>
    <a:srgbClr val="0A5019"/>
    <a:srgbClr val="FF0000"/>
    <a:srgbClr val="26E44F"/>
    <a:srgbClr val="F4B780"/>
    <a:srgbClr val="094917"/>
    <a:srgbClr val="0527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3" autoAdjust="0"/>
    <p:restoredTop sz="94569" autoAdjust="0"/>
  </p:normalViewPr>
  <p:slideViewPr>
    <p:cSldViewPr>
      <p:cViewPr varScale="1">
        <p:scale>
          <a:sx n="65" d="100"/>
          <a:sy n="65" d="100"/>
        </p:scale>
        <p:origin x="-8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58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CEAE8A2-2CC6-4FCB-A8A5-9ACA9D76525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4E84C05-D1BA-4495-AA69-1EE3DC3A4B2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E1F4C-FD6F-491B-A8C1-183FE4A0587B}" type="slidenum">
              <a:rPr lang="en-GB"/>
              <a:pPr/>
              <a:t>2</a:t>
            </a:fld>
            <a:endParaRPr lang="en-GB"/>
          </a:p>
        </p:txBody>
      </p:sp>
      <p:sp>
        <p:nvSpPr>
          <p:cNvPr id="127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E1F4C-FD6F-491B-A8C1-183FE4A0587B}" type="slidenum">
              <a:rPr lang="en-GB"/>
              <a:pPr/>
              <a:t>11</a:t>
            </a:fld>
            <a:endParaRPr lang="en-GB"/>
          </a:p>
        </p:txBody>
      </p:sp>
      <p:sp>
        <p:nvSpPr>
          <p:cNvPr id="127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E1F4C-FD6F-491B-A8C1-183FE4A0587B}" type="slidenum">
              <a:rPr lang="en-GB"/>
              <a:pPr/>
              <a:t>12</a:t>
            </a:fld>
            <a:endParaRPr lang="en-GB"/>
          </a:p>
        </p:txBody>
      </p:sp>
      <p:sp>
        <p:nvSpPr>
          <p:cNvPr id="127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E1F4C-FD6F-491B-A8C1-183FE4A0587B}" type="slidenum">
              <a:rPr lang="en-GB"/>
              <a:pPr/>
              <a:t>13</a:t>
            </a:fld>
            <a:endParaRPr lang="en-GB"/>
          </a:p>
        </p:txBody>
      </p:sp>
      <p:sp>
        <p:nvSpPr>
          <p:cNvPr id="127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9224D-3F7A-4932-9585-9ED0632253AD}" type="slidenum">
              <a:rPr lang="en-GB"/>
              <a:pPr/>
              <a:t>28</a:t>
            </a:fld>
            <a:endParaRPr lang="en-GB"/>
          </a:p>
        </p:txBody>
      </p:sp>
      <p:sp>
        <p:nvSpPr>
          <p:cNvPr id="130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30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E1F4C-FD6F-491B-A8C1-183FE4A0587B}" type="slidenum">
              <a:rPr lang="en-GB"/>
              <a:pPr/>
              <a:t>3</a:t>
            </a:fld>
            <a:endParaRPr lang="en-GB"/>
          </a:p>
        </p:txBody>
      </p:sp>
      <p:sp>
        <p:nvSpPr>
          <p:cNvPr id="127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E1F4C-FD6F-491B-A8C1-183FE4A0587B}" type="slidenum">
              <a:rPr lang="en-GB"/>
              <a:pPr/>
              <a:t>4</a:t>
            </a:fld>
            <a:endParaRPr lang="en-GB"/>
          </a:p>
        </p:txBody>
      </p:sp>
      <p:sp>
        <p:nvSpPr>
          <p:cNvPr id="127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E1F4C-FD6F-491B-A8C1-183FE4A0587B}" type="slidenum">
              <a:rPr lang="en-GB"/>
              <a:pPr/>
              <a:t>5</a:t>
            </a:fld>
            <a:endParaRPr lang="en-GB"/>
          </a:p>
        </p:txBody>
      </p:sp>
      <p:sp>
        <p:nvSpPr>
          <p:cNvPr id="127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E1F4C-FD6F-491B-A8C1-183FE4A0587B}" type="slidenum">
              <a:rPr lang="en-GB"/>
              <a:pPr/>
              <a:t>6</a:t>
            </a:fld>
            <a:endParaRPr lang="en-GB"/>
          </a:p>
        </p:txBody>
      </p:sp>
      <p:sp>
        <p:nvSpPr>
          <p:cNvPr id="127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E1F4C-FD6F-491B-A8C1-183FE4A0587B}" type="slidenum">
              <a:rPr lang="en-GB"/>
              <a:pPr/>
              <a:t>7</a:t>
            </a:fld>
            <a:endParaRPr lang="en-GB"/>
          </a:p>
        </p:txBody>
      </p:sp>
      <p:sp>
        <p:nvSpPr>
          <p:cNvPr id="127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E1F4C-FD6F-491B-A8C1-183FE4A0587B}" type="slidenum">
              <a:rPr lang="en-GB"/>
              <a:pPr/>
              <a:t>8</a:t>
            </a:fld>
            <a:endParaRPr lang="en-GB"/>
          </a:p>
        </p:txBody>
      </p:sp>
      <p:sp>
        <p:nvSpPr>
          <p:cNvPr id="127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E1F4C-FD6F-491B-A8C1-183FE4A0587B}" type="slidenum">
              <a:rPr lang="en-GB"/>
              <a:pPr/>
              <a:t>9</a:t>
            </a:fld>
            <a:endParaRPr lang="en-GB"/>
          </a:p>
        </p:txBody>
      </p:sp>
      <p:sp>
        <p:nvSpPr>
          <p:cNvPr id="127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E1F4C-FD6F-491B-A8C1-183FE4A0587B}" type="slidenum">
              <a:rPr lang="en-GB"/>
              <a:pPr/>
              <a:t>10</a:t>
            </a:fld>
            <a:endParaRPr lang="en-GB"/>
          </a:p>
        </p:txBody>
      </p:sp>
      <p:sp>
        <p:nvSpPr>
          <p:cNvPr id="1276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27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F42D0B28-E32F-4DF5-B6F1-4CA6DD4E63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9E2350D6-56DD-46E3-863F-5D1C71477F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8160B1D8-B8E4-40C5-A7EA-E0A6ADA5AB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0C71B798-14F2-41AB-ACE8-03E866CCDA1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3C6F46AE-9B4D-4A43-A771-74FC21DFBB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7E2935A7-302B-476A-8F94-96FA3FEB8D3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7B4911A-55C8-4DA4-A315-6EF9513704F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CE53173D-21A1-4A47-803B-1A67EF8067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5689F571-B51E-4669-A505-3EFFB3E2A19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8D8FF9-B556-4B60-A10E-EB28B0252A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7EA4D8D-9648-4028-8653-4A5EFDF84D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G53MLE  Machine Learning Dr Guoping Qiu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/>
          </a:p>
          <a:p>
            <a:fld id="{5AAF5F2D-AB55-40C0-8E52-3477AE12AEC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6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Machine Learning</a:t>
            </a:r>
            <a:endParaRPr lang="en-US" sz="7200"/>
          </a:p>
        </p:txBody>
      </p:sp>
      <p:sp>
        <p:nvSpPr>
          <p:cNvPr id="773125" name="Rectangle 5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dirty="0"/>
              <a:t>Lecture </a:t>
            </a:r>
            <a:r>
              <a:rPr lang="en-US" sz="3200" dirty="0" smtClean="0"/>
              <a:t>10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 smtClean="0"/>
              <a:t>Decision Trees</a:t>
            </a:r>
            <a:endParaRPr lang="en-US" sz="3200" dirty="0"/>
          </a:p>
          <a:p>
            <a:pPr>
              <a:lnSpc>
                <a:spcPct val="90000"/>
              </a:lnSpc>
            </a:pPr>
            <a:endParaRPr lang="en-US" sz="3200" dirty="0"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G53MLE  </a:t>
            </a:r>
            <a:r>
              <a:rPr lang="en-GB" dirty="0"/>
              <a:t>Machine Learning</a:t>
            </a:r>
          </a:p>
          <a:p>
            <a:r>
              <a:rPr lang="en-GB" b="1" dirty="0"/>
              <a:t>Dr </a:t>
            </a:r>
            <a:r>
              <a:rPr lang="en-GB" b="1" dirty="0" err="1"/>
              <a:t>Guoping</a:t>
            </a:r>
            <a:r>
              <a:rPr lang="en-GB" b="1" dirty="0"/>
              <a:t> Qiu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1EDF8D-5DCD-4BD4-A506-46F1AC000E98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Trees</a:t>
            </a:r>
            <a:endParaRPr lang="en-US" dirty="0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>
            <a:normAutofit/>
          </a:bodyPr>
          <a:lstStyle/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2800" dirty="0" smtClean="0"/>
              <a:t>Design Decision Tree Classifier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2400" dirty="0" smtClean="0"/>
              <a:t>Picking the root node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2400" dirty="0" smtClean="0"/>
              <a:t>Recursively branching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endParaRPr lang="en-GB" sz="2400" dirty="0"/>
          </a:p>
        </p:txBody>
      </p:sp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F84C7E-A757-425F-B5F7-E8B90225706C}" type="slidenum">
              <a:rPr lang="en-GB"/>
              <a:pPr/>
              <a:t>10</a:t>
            </a:fld>
            <a:endParaRPr lang="en-GB"/>
          </a:p>
        </p:txBody>
      </p:sp>
      <p:sp>
        <p:nvSpPr>
          <p:cNvPr id="127590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Trees</a:t>
            </a:r>
            <a:endParaRPr lang="en-US" dirty="0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>
            <a:normAutofit/>
          </a:bodyPr>
          <a:lstStyle/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dirty="0" smtClean="0"/>
              <a:t>Picking the root node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2400" dirty="0" smtClean="0"/>
              <a:t>Consider data with two Boolean attributes (A,B</a:t>
            </a:r>
            <a:r>
              <a:rPr lang="en-GB" sz="2400" dirty="0" smtClean="0"/>
              <a:t>) and two classes + and –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endParaRPr lang="en-GB" sz="2400" dirty="0" smtClean="0"/>
          </a:p>
          <a:p>
            <a:pPr marL="1238250" lvl="2" indent="-381000">
              <a:buNone/>
              <a:tabLst>
                <a:tab pos="88900" algn="l"/>
              </a:tabLst>
            </a:pPr>
            <a:r>
              <a:rPr lang="en-GB" sz="2000" dirty="0" smtClean="0"/>
              <a:t>{  </a:t>
            </a:r>
            <a:r>
              <a:rPr lang="en-GB" sz="2000" dirty="0" smtClean="0"/>
              <a:t>(A=0,B=0), -  }:    50 examples</a:t>
            </a:r>
          </a:p>
          <a:p>
            <a:pPr marL="1238250" lvl="2" indent="-381000">
              <a:buNone/>
              <a:tabLst>
                <a:tab pos="88900" algn="l"/>
              </a:tabLst>
            </a:pPr>
            <a:r>
              <a:rPr lang="en-GB" sz="2000" dirty="0" smtClean="0"/>
              <a:t>{  </a:t>
            </a:r>
            <a:r>
              <a:rPr lang="en-GB" sz="2000" dirty="0" smtClean="0"/>
              <a:t>(A=0,B=1), -  }:    50 examples</a:t>
            </a:r>
          </a:p>
          <a:p>
            <a:pPr marL="1238250" lvl="2" indent="-381000">
              <a:buNone/>
              <a:tabLst>
                <a:tab pos="88900" algn="l"/>
              </a:tabLst>
            </a:pPr>
            <a:r>
              <a:rPr lang="en-GB" sz="2000" dirty="0" smtClean="0"/>
              <a:t>{  </a:t>
            </a:r>
            <a:r>
              <a:rPr lang="en-GB" sz="2000" dirty="0" smtClean="0"/>
              <a:t>(A=1,B=0), -  }:    </a:t>
            </a:r>
            <a:r>
              <a:rPr lang="en-GB" sz="2000" dirty="0" smtClean="0"/>
              <a:t>3 </a:t>
            </a:r>
            <a:r>
              <a:rPr lang="en-GB" sz="2000" dirty="0" smtClean="0"/>
              <a:t>examples</a:t>
            </a:r>
          </a:p>
          <a:p>
            <a:pPr marL="1238250" lvl="2" indent="-381000">
              <a:buNone/>
              <a:tabLst>
                <a:tab pos="88900" algn="l"/>
              </a:tabLst>
            </a:pPr>
            <a:r>
              <a:rPr lang="en-GB" sz="2000" dirty="0" smtClean="0"/>
              <a:t>{  </a:t>
            </a:r>
            <a:r>
              <a:rPr lang="en-GB" sz="2000" dirty="0" smtClean="0"/>
              <a:t>(A=1,B=1), +  }: </a:t>
            </a:r>
            <a:r>
              <a:rPr lang="en-GB" sz="2000" dirty="0" smtClean="0"/>
              <a:t>  100 </a:t>
            </a:r>
            <a:r>
              <a:rPr lang="en-GB" sz="2000" dirty="0" smtClean="0"/>
              <a:t>examples</a:t>
            </a:r>
          </a:p>
          <a:p>
            <a:pPr marL="838200" lvl="1" indent="-381000">
              <a:buNone/>
              <a:tabLst>
                <a:tab pos="88900" algn="l"/>
              </a:tabLst>
            </a:pPr>
            <a:endParaRPr lang="en-GB" sz="2400" dirty="0"/>
          </a:p>
        </p:txBody>
      </p:sp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F84C7E-A757-425F-B5F7-E8B90225706C}" type="slidenum">
              <a:rPr lang="en-GB"/>
              <a:pPr/>
              <a:t>11</a:t>
            </a:fld>
            <a:endParaRPr lang="en-GB"/>
          </a:p>
        </p:txBody>
      </p:sp>
      <p:sp>
        <p:nvSpPr>
          <p:cNvPr id="127590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Trees</a:t>
            </a:r>
            <a:endParaRPr lang="en-US" dirty="0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>
            <a:normAutofit/>
          </a:bodyPr>
          <a:lstStyle/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dirty="0" smtClean="0"/>
              <a:t>Picking the root node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2400" dirty="0" smtClean="0"/>
              <a:t>Trees looks structurally similar; which attribute should we choose?</a:t>
            </a:r>
          </a:p>
          <a:p>
            <a:pPr marL="1238250" lvl="2" indent="-381000">
              <a:buNone/>
              <a:tabLst>
                <a:tab pos="88900" algn="l"/>
              </a:tabLst>
            </a:pPr>
            <a:endParaRPr lang="en-GB" sz="2000" dirty="0" smtClean="0"/>
          </a:p>
          <a:p>
            <a:pPr marL="838200" lvl="1" indent="-381000">
              <a:buNone/>
              <a:tabLst>
                <a:tab pos="88900" algn="l"/>
              </a:tabLst>
            </a:pPr>
            <a:endParaRPr lang="en-GB" sz="2400" dirty="0"/>
          </a:p>
        </p:txBody>
      </p:sp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F84C7E-A757-425F-B5F7-E8B90225706C}" type="slidenum">
              <a:rPr lang="en-GB"/>
              <a:pPr/>
              <a:t>12</a:t>
            </a:fld>
            <a:endParaRPr lang="en-GB"/>
          </a:p>
        </p:txBody>
      </p:sp>
      <p:sp>
        <p:nvSpPr>
          <p:cNvPr id="127590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1701552" y="3175992"/>
            <a:ext cx="2438400" cy="1981200"/>
            <a:chOff x="96" y="2976"/>
            <a:chExt cx="1536" cy="1248"/>
          </a:xfrm>
        </p:grpSpPr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959" y="2976"/>
              <a:ext cx="239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B</a:t>
              </a: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1455" y="3408"/>
              <a:ext cx="177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dirty="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</a:p>
          </p:txBody>
        </p:sp>
        <p:cxnSp>
          <p:nvCxnSpPr>
            <p:cNvPr id="10" name="AutoShape 16"/>
            <p:cNvCxnSpPr>
              <a:cxnSpLocks noChangeShapeType="1"/>
              <a:stCxn id="8" idx="1"/>
            </p:cNvCxnSpPr>
            <p:nvPr/>
          </p:nvCxnSpPr>
          <p:spPr bwMode="auto">
            <a:xfrm flipH="1">
              <a:off x="640" y="3140"/>
              <a:ext cx="319" cy="27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17"/>
            <p:cNvCxnSpPr>
              <a:cxnSpLocks noChangeShapeType="1"/>
              <a:stCxn id="8" idx="3"/>
              <a:endCxn id="9" idx="0"/>
            </p:cNvCxnSpPr>
            <p:nvPr/>
          </p:nvCxnSpPr>
          <p:spPr bwMode="auto">
            <a:xfrm>
              <a:off x="1198" y="3140"/>
              <a:ext cx="346" cy="2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Rectangle 18"/>
            <p:cNvSpPr>
              <a:spLocks noChangeArrowheads="1"/>
            </p:cNvSpPr>
            <p:nvPr/>
          </p:nvSpPr>
          <p:spPr bwMode="auto">
            <a:xfrm>
              <a:off x="1344" y="302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0</a:t>
              </a: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671" y="302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</a:p>
          </p:txBody>
        </p:sp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527" y="3456"/>
              <a:ext cx="239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dirty="0" smtClean="0">
                  <a:solidFill>
                    <a:srgbClr val="FF0000"/>
                  </a:solidFill>
                  <a:latin typeface="Arial Narrow" pitchFamily="34" charset="0"/>
                </a:rPr>
                <a:t>A</a:t>
              </a:r>
            </a:p>
          </p:txBody>
        </p:sp>
        <p:sp>
          <p:nvSpPr>
            <p:cNvPr id="15" name="Rectangle 21"/>
            <p:cNvSpPr>
              <a:spLocks noChangeArrowheads="1"/>
            </p:cNvSpPr>
            <p:nvPr/>
          </p:nvSpPr>
          <p:spPr bwMode="auto">
            <a:xfrm>
              <a:off x="96" y="3897"/>
              <a:ext cx="223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dirty="0" smtClean="0">
                  <a:solidFill>
                    <a:srgbClr val="FF0000"/>
                  </a:solidFill>
                  <a:latin typeface="Arial Narrow" pitchFamily="34" charset="0"/>
                </a:rPr>
                <a:t>+</a:t>
              </a:r>
            </a:p>
          </p:txBody>
        </p:sp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1008" y="3888"/>
              <a:ext cx="177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dirty="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</a:p>
          </p:txBody>
        </p:sp>
        <p:cxnSp>
          <p:nvCxnSpPr>
            <p:cNvPr id="17" name="AutoShape 23"/>
            <p:cNvCxnSpPr>
              <a:cxnSpLocks noChangeShapeType="1"/>
              <a:stCxn id="14" idx="1"/>
              <a:endCxn id="15" idx="0"/>
            </p:cNvCxnSpPr>
            <p:nvPr/>
          </p:nvCxnSpPr>
          <p:spPr bwMode="auto">
            <a:xfrm flipH="1">
              <a:off x="208" y="3620"/>
              <a:ext cx="319" cy="27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24"/>
            <p:cNvCxnSpPr>
              <a:cxnSpLocks noChangeShapeType="1"/>
              <a:stCxn id="14" idx="3"/>
              <a:endCxn id="16" idx="0"/>
            </p:cNvCxnSpPr>
            <p:nvPr/>
          </p:nvCxnSpPr>
          <p:spPr bwMode="auto">
            <a:xfrm>
              <a:off x="766" y="3620"/>
              <a:ext cx="331" cy="2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Rectangle 25"/>
            <p:cNvSpPr>
              <a:spLocks noChangeArrowheads="1"/>
            </p:cNvSpPr>
            <p:nvPr/>
          </p:nvSpPr>
          <p:spPr bwMode="auto">
            <a:xfrm>
              <a:off x="912" y="350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0</a:t>
              </a:r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auto">
            <a:xfrm>
              <a:off x="239" y="350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1" name="Group 30"/>
          <p:cNvGrpSpPr>
            <a:grpSpLocks/>
          </p:cNvGrpSpPr>
          <p:nvPr/>
        </p:nvGrpSpPr>
        <p:grpSpPr bwMode="auto">
          <a:xfrm>
            <a:off x="5436096" y="3284984"/>
            <a:ext cx="2438400" cy="1981200"/>
            <a:chOff x="96" y="2976"/>
            <a:chExt cx="1536" cy="1248"/>
          </a:xfrm>
        </p:grpSpPr>
        <p:sp>
          <p:nvSpPr>
            <p:cNvPr id="22" name="Rectangle 31"/>
            <p:cNvSpPr>
              <a:spLocks noChangeArrowheads="1"/>
            </p:cNvSpPr>
            <p:nvPr/>
          </p:nvSpPr>
          <p:spPr bwMode="auto">
            <a:xfrm>
              <a:off x="959" y="2976"/>
              <a:ext cx="239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dirty="0" smtClean="0">
                  <a:solidFill>
                    <a:srgbClr val="FF0000"/>
                  </a:solidFill>
                  <a:latin typeface="Arial Narrow" pitchFamily="34" charset="0"/>
                </a:rPr>
                <a:t>A</a:t>
              </a:r>
            </a:p>
          </p:txBody>
        </p:sp>
        <p:sp>
          <p:nvSpPr>
            <p:cNvPr id="23" name="Rectangle 32"/>
            <p:cNvSpPr>
              <a:spLocks noChangeArrowheads="1"/>
            </p:cNvSpPr>
            <p:nvPr/>
          </p:nvSpPr>
          <p:spPr bwMode="auto">
            <a:xfrm>
              <a:off x="1455" y="3408"/>
              <a:ext cx="177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dirty="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</a:p>
          </p:txBody>
        </p:sp>
        <p:cxnSp>
          <p:nvCxnSpPr>
            <p:cNvPr id="24" name="AutoShape 33"/>
            <p:cNvCxnSpPr>
              <a:cxnSpLocks noChangeShapeType="1"/>
              <a:stCxn id="22" idx="1"/>
            </p:cNvCxnSpPr>
            <p:nvPr/>
          </p:nvCxnSpPr>
          <p:spPr bwMode="auto">
            <a:xfrm flipH="1">
              <a:off x="640" y="3140"/>
              <a:ext cx="319" cy="27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34"/>
            <p:cNvCxnSpPr>
              <a:cxnSpLocks noChangeShapeType="1"/>
              <a:stCxn id="22" idx="3"/>
              <a:endCxn id="23" idx="0"/>
            </p:cNvCxnSpPr>
            <p:nvPr/>
          </p:nvCxnSpPr>
          <p:spPr bwMode="auto">
            <a:xfrm>
              <a:off x="1198" y="3140"/>
              <a:ext cx="346" cy="2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Rectangle 35"/>
            <p:cNvSpPr>
              <a:spLocks noChangeArrowheads="1"/>
            </p:cNvSpPr>
            <p:nvPr/>
          </p:nvSpPr>
          <p:spPr bwMode="auto">
            <a:xfrm>
              <a:off x="1344" y="302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0</a:t>
              </a:r>
            </a:p>
          </p:txBody>
        </p:sp>
        <p:sp>
          <p:nvSpPr>
            <p:cNvPr id="27" name="Rectangle 36"/>
            <p:cNvSpPr>
              <a:spLocks noChangeArrowheads="1"/>
            </p:cNvSpPr>
            <p:nvPr/>
          </p:nvSpPr>
          <p:spPr bwMode="auto">
            <a:xfrm>
              <a:off x="671" y="302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</a:p>
          </p:txBody>
        </p:sp>
        <p:sp>
          <p:nvSpPr>
            <p:cNvPr id="28" name="Rectangle 37"/>
            <p:cNvSpPr>
              <a:spLocks noChangeArrowheads="1"/>
            </p:cNvSpPr>
            <p:nvPr/>
          </p:nvSpPr>
          <p:spPr bwMode="auto">
            <a:xfrm>
              <a:off x="527" y="3456"/>
              <a:ext cx="239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dirty="0" smtClean="0">
                  <a:solidFill>
                    <a:srgbClr val="FF0000"/>
                  </a:solidFill>
                  <a:latin typeface="Arial Narrow" pitchFamily="34" charset="0"/>
                </a:rPr>
                <a:t>B</a:t>
              </a:r>
            </a:p>
          </p:txBody>
        </p:sp>
        <p:sp>
          <p:nvSpPr>
            <p:cNvPr id="29" name="Rectangle 38"/>
            <p:cNvSpPr>
              <a:spLocks noChangeArrowheads="1"/>
            </p:cNvSpPr>
            <p:nvPr/>
          </p:nvSpPr>
          <p:spPr bwMode="auto">
            <a:xfrm>
              <a:off x="96" y="3897"/>
              <a:ext cx="223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dirty="0" smtClean="0">
                  <a:solidFill>
                    <a:srgbClr val="FF0000"/>
                  </a:solidFill>
                  <a:latin typeface="Arial Narrow" pitchFamily="34" charset="0"/>
                </a:rPr>
                <a:t>+</a:t>
              </a:r>
            </a:p>
          </p:txBody>
        </p:sp>
        <p:sp>
          <p:nvSpPr>
            <p:cNvPr id="30" name="Rectangle 39"/>
            <p:cNvSpPr>
              <a:spLocks noChangeArrowheads="1"/>
            </p:cNvSpPr>
            <p:nvPr/>
          </p:nvSpPr>
          <p:spPr bwMode="auto">
            <a:xfrm>
              <a:off x="1008" y="3888"/>
              <a:ext cx="177" cy="327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-</a:t>
              </a:r>
            </a:p>
          </p:txBody>
        </p:sp>
        <p:cxnSp>
          <p:nvCxnSpPr>
            <p:cNvPr id="31" name="AutoShape 40"/>
            <p:cNvCxnSpPr>
              <a:cxnSpLocks noChangeShapeType="1"/>
              <a:stCxn id="28" idx="1"/>
              <a:endCxn id="29" idx="0"/>
            </p:cNvCxnSpPr>
            <p:nvPr/>
          </p:nvCxnSpPr>
          <p:spPr bwMode="auto">
            <a:xfrm flipH="1">
              <a:off x="208" y="3620"/>
              <a:ext cx="319" cy="27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41"/>
            <p:cNvCxnSpPr>
              <a:cxnSpLocks noChangeShapeType="1"/>
              <a:stCxn id="28" idx="3"/>
              <a:endCxn id="30" idx="0"/>
            </p:cNvCxnSpPr>
            <p:nvPr/>
          </p:nvCxnSpPr>
          <p:spPr bwMode="auto">
            <a:xfrm>
              <a:off x="766" y="3620"/>
              <a:ext cx="331" cy="26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3" name="Rectangle 42"/>
            <p:cNvSpPr>
              <a:spLocks noChangeArrowheads="1"/>
            </p:cNvSpPr>
            <p:nvPr/>
          </p:nvSpPr>
          <p:spPr bwMode="auto">
            <a:xfrm>
              <a:off x="912" y="350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0</a:t>
              </a:r>
            </a:p>
          </p:txBody>
        </p:sp>
        <p:sp>
          <p:nvSpPr>
            <p:cNvPr id="34" name="Rectangle 43"/>
            <p:cNvSpPr>
              <a:spLocks noChangeArrowheads="1"/>
            </p:cNvSpPr>
            <p:nvPr/>
          </p:nvSpPr>
          <p:spPr bwMode="auto">
            <a:xfrm>
              <a:off x="239" y="3504"/>
              <a:ext cx="21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ClrTx/>
                <a:buFontTx/>
                <a:buNone/>
              </a:pPr>
              <a:r>
                <a:rPr lang="en-US" sz="2800" smtClean="0">
                  <a:solidFill>
                    <a:srgbClr val="FF0000"/>
                  </a:solidFill>
                  <a:latin typeface="Arial Narrow" pitchFamily="34" charset="0"/>
                </a:rPr>
                <a:t>1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Trees</a:t>
            </a:r>
            <a:endParaRPr lang="en-US" dirty="0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>
            <a:normAutofit/>
          </a:bodyPr>
          <a:lstStyle/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dirty="0" smtClean="0"/>
              <a:t>Picking the root node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endParaRPr lang="en-GB" sz="2400" dirty="0" smtClean="0"/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2000" dirty="0" smtClean="0"/>
              <a:t>The goal is to have the resulting decision tree as small </a:t>
            </a:r>
            <a:r>
              <a:rPr lang="en-GB" sz="2000" dirty="0" smtClean="0"/>
              <a:t>as </a:t>
            </a:r>
            <a:r>
              <a:rPr lang="en-GB" sz="2000" dirty="0" smtClean="0"/>
              <a:t>possible (Occam’s Razor</a:t>
            </a:r>
            <a:r>
              <a:rPr lang="en-GB" sz="2000" dirty="0" smtClean="0"/>
              <a:t>)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2000" dirty="0" smtClean="0"/>
              <a:t>The </a:t>
            </a:r>
            <a:r>
              <a:rPr lang="en-GB" sz="2000" dirty="0" smtClean="0"/>
              <a:t>main decision in the algorithm is the selection of </a:t>
            </a:r>
            <a:r>
              <a:rPr lang="en-GB" sz="2000" dirty="0" smtClean="0"/>
              <a:t>the next </a:t>
            </a:r>
            <a:r>
              <a:rPr lang="en-GB" sz="2000" dirty="0" smtClean="0"/>
              <a:t>attribute to condition </a:t>
            </a:r>
            <a:r>
              <a:rPr lang="en-GB" sz="2000" dirty="0" smtClean="0"/>
              <a:t>on (start from the root node).</a:t>
            </a:r>
            <a:endParaRPr lang="en-GB" sz="2000" dirty="0" smtClean="0"/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2000" dirty="0" smtClean="0"/>
              <a:t> We want attributes that split the examples to sets that </a:t>
            </a:r>
            <a:r>
              <a:rPr lang="en-GB" sz="2000" dirty="0" smtClean="0"/>
              <a:t>are relatively </a:t>
            </a:r>
            <a:r>
              <a:rPr lang="en-GB" sz="2000" dirty="0" smtClean="0"/>
              <a:t>pure in one label; this way we are closer to a leaf </a:t>
            </a:r>
            <a:r>
              <a:rPr lang="en-GB" sz="2000" dirty="0" smtClean="0"/>
              <a:t>node.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2000" dirty="0" smtClean="0"/>
              <a:t>The </a:t>
            </a:r>
            <a:r>
              <a:rPr lang="en-GB" sz="2000" dirty="0" smtClean="0"/>
              <a:t>most popular heuristics is based on information </a:t>
            </a:r>
            <a:r>
              <a:rPr lang="en-GB" sz="2000" dirty="0" smtClean="0"/>
              <a:t>gain, originated </a:t>
            </a:r>
            <a:r>
              <a:rPr lang="en-GB" sz="2000" dirty="0" smtClean="0"/>
              <a:t>with the ID3 system of Quinlan.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endParaRPr lang="en-GB" sz="2400" dirty="0" smtClean="0"/>
          </a:p>
          <a:p>
            <a:pPr marL="1238250" lvl="2" indent="-381000">
              <a:buNone/>
              <a:tabLst>
                <a:tab pos="88900" algn="l"/>
              </a:tabLst>
            </a:pPr>
            <a:endParaRPr lang="en-GB" sz="2000" dirty="0" smtClean="0"/>
          </a:p>
          <a:p>
            <a:pPr marL="838200" lvl="1" indent="-381000">
              <a:buNone/>
              <a:tabLst>
                <a:tab pos="88900" algn="l"/>
              </a:tabLst>
            </a:pPr>
            <a:endParaRPr lang="en-GB" sz="2400" dirty="0"/>
          </a:p>
        </p:txBody>
      </p:sp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F84C7E-A757-425F-B5F7-E8B90225706C}" type="slidenum">
              <a:rPr lang="en-GB"/>
              <a:pPr/>
              <a:t>13</a:t>
            </a:fld>
            <a:endParaRPr lang="en-GB"/>
          </a:p>
        </p:txBody>
      </p:sp>
      <p:sp>
        <p:nvSpPr>
          <p:cNvPr id="127590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Entropy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S is a sample of training examples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p</a:t>
            </a:r>
            <a:r>
              <a:rPr lang="en-US" sz="2000" baseline="-25000" dirty="0" smtClean="0"/>
              <a:t>+</a:t>
            </a:r>
            <a:r>
              <a:rPr lang="en-US" sz="2000" dirty="0" smtClean="0"/>
              <a:t> is the proportion of positive examples in S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p</a:t>
            </a:r>
            <a:r>
              <a:rPr lang="en-US" sz="2000" baseline="-25000" dirty="0" smtClean="0"/>
              <a:t>-</a:t>
            </a:r>
            <a:r>
              <a:rPr lang="en-US" sz="2000" dirty="0" smtClean="0"/>
              <a:t> </a:t>
            </a:r>
            <a:r>
              <a:rPr lang="en-US" sz="2000" dirty="0" smtClean="0"/>
              <a:t>is the proportion of negative examples in S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Entropy measures the impurity of S</a:t>
            </a:r>
          </a:p>
          <a:p>
            <a:pPr>
              <a:buFont typeface="Wingdings" pitchFamily="2" charset="2"/>
              <a:buChar char="q"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14</a:t>
            </a:fld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75656" y="5085184"/>
          <a:ext cx="5544616" cy="504056"/>
        </p:xfrm>
        <a:graphic>
          <a:graphicData uri="http://schemas.openxmlformats.org/presentationml/2006/ole">
            <p:oleObj spid="_x0000_s1297410" name="Equation" r:id="rId3" imgW="2374560" imgH="215640" progId="Equation.3">
              <p:embed/>
            </p:oleObj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1340768"/>
            <a:ext cx="358983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7236296" y="4509120"/>
            <a:ext cx="574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p</a:t>
            </a:r>
            <a:r>
              <a:rPr lang="en-US" sz="2000" baseline="-25000" dirty="0" smtClean="0"/>
              <a:t>+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34D4-B98D-4483-BFFF-0548A64A8803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4724400" y="533400"/>
            <a:ext cx="2667000" cy="1465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 - - + + + - - + - + - + + - - + + + - - + - + - - + - - + - + - - + - + - + + - - + + -  - - + - + - + + - - + + + - - + - + - + + - - + - +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24200" y="1981200"/>
            <a:ext cx="5867400" cy="1677988"/>
            <a:chOff x="1968" y="1440"/>
            <a:chExt cx="3696" cy="1057"/>
          </a:xfrm>
        </p:grpSpPr>
        <p:sp>
          <p:nvSpPr>
            <p:cNvPr id="159748" name="Text Box 4"/>
            <p:cNvSpPr txBox="1">
              <a:spLocks noChangeArrowheads="1"/>
            </p:cNvSpPr>
            <p:nvPr/>
          </p:nvSpPr>
          <p:spPr bwMode="auto">
            <a:xfrm>
              <a:off x="1968" y="1872"/>
              <a:ext cx="1104" cy="57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 - + + + - + - + + - + - + + + - - + - + - - + - + </a:t>
              </a:r>
            </a:p>
          </p:txBody>
        </p:sp>
        <p:sp>
          <p:nvSpPr>
            <p:cNvPr id="159749" name="Text Box 5"/>
            <p:cNvSpPr txBox="1">
              <a:spLocks noChangeArrowheads="1"/>
            </p:cNvSpPr>
            <p:nvPr/>
          </p:nvSpPr>
          <p:spPr bwMode="auto">
            <a:xfrm>
              <a:off x="3792" y="1920"/>
              <a:ext cx="816" cy="57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 - + - + - +  - - - + - - - - + - - + - - -</a:t>
              </a:r>
            </a:p>
          </p:txBody>
        </p:sp>
        <p:sp>
          <p:nvSpPr>
            <p:cNvPr id="159750" name="Text Box 6"/>
            <p:cNvSpPr txBox="1">
              <a:spLocks noChangeArrowheads="1"/>
            </p:cNvSpPr>
            <p:nvPr/>
          </p:nvSpPr>
          <p:spPr bwMode="auto">
            <a:xfrm>
              <a:off x="5040" y="2064"/>
              <a:ext cx="624" cy="4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+ + + + + + + +</a:t>
              </a:r>
            </a:p>
          </p:txBody>
        </p:sp>
        <p:sp>
          <p:nvSpPr>
            <p:cNvPr id="159751" name="Line 7"/>
            <p:cNvSpPr>
              <a:spLocks noChangeShapeType="1"/>
            </p:cNvSpPr>
            <p:nvPr/>
          </p:nvSpPr>
          <p:spPr bwMode="auto">
            <a:xfrm flipH="1">
              <a:off x="2736" y="1445"/>
              <a:ext cx="1051" cy="4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  <p:sp>
          <p:nvSpPr>
            <p:cNvPr id="159752" name="Line 8"/>
            <p:cNvSpPr>
              <a:spLocks noChangeShapeType="1"/>
            </p:cNvSpPr>
            <p:nvPr/>
          </p:nvSpPr>
          <p:spPr bwMode="auto">
            <a:xfrm>
              <a:off x="3936" y="1440"/>
              <a:ext cx="1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  <p:sp>
          <p:nvSpPr>
            <p:cNvPr id="159753" name="Line 9"/>
            <p:cNvSpPr>
              <a:spLocks noChangeShapeType="1"/>
            </p:cNvSpPr>
            <p:nvPr/>
          </p:nvSpPr>
          <p:spPr bwMode="auto">
            <a:xfrm>
              <a:off x="4272" y="1440"/>
              <a:ext cx="96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438400" y="3581400"/>
            <a:ext cx="2819400" cy="1982788"/>
            <a:chOff x="1536" y="2448"/>
            <a:chExt cx="1776" cy="1249"/>
          </a:xfrm>
        </p:grpSpPr>
        <p:sp>
          <p:nvSpPr>
            <p:cNvPr id="159755" name="Text Box 11"/>
            <p:cNvSpPr txBox="1">
              <a:spLocks noChangeArrowheads="1"/>
            </p:cNvSpPr>
            <p:nvPr/>
          </p:nvSpPr>
          <p:spPr bwMode="auto">
            <a:xfrm>
              <a:off x="1536" y="3120"/>
              <a:ext cx="624" cy="4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 - - - - - - - - - - - </a:t>
              </a:r>
            </a:p>
          </p:txBody>
        </p:sp>
        <p:sp>
          <p:nvSpPr>
            <p:cNvPr id="159756" name="Text Box 12"/>
            <p:cNvSpPr txBox="1">
              <a:spLocks noChangeArrowheads="1"/>
            </p:cNvSpPr>
            <p:nvPr/>
          </p:nvSpPr>
          <p:spPr bwMode="auto">
            <a:xfrm>
              <a:off x="2592" y="3120"/>
              <a:ext cx="720" cy="57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+ + + + + + + + + + + + + + </a:t>
              </a:r>
            </a:p>
          </p:txBody>
        </p:sp>
        <p:sp>
          <p:nvSpPr>
            <p:cNvPr id="159757" name="Line 13"/>
            <p:cNvSpPr>
              <a:spLocks noChangeShapeType="1"/>
            </p:cNvSpPr>
            <p:nvPr/>
          </p:nvSpPr>
          <p:spPr bwMode="auto">
            <a:xfrm flipH="1">
              <a:off x="1882" y="2448"/>
              <a:ext cx="518" cy="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  <p:sp>
          <p:nvSpPr>
            <p:cNvPr id="159758" name="Line 14"/>
            <p:cNvSpPr>
              <a:spLocks noChangeShapeType="1"/>
            </p:cNvSpPr>
            <p:nvPr/>
          </p:nvSpPr>
          <p:spPr bwMode="auto">
            <a:xfrm>
              <a:off x="2592" y="2448"/>
              <a:ext cx="28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5791200" y="3657600"/>
            <a:ext cx="2895600" cy="1555750"/>
            <a:chOff x="3648" y="2496"/>
            <a:chExt cx="1824" cy="980"/>
          </a:xfrm>
        </p:grpSpPr>
        <p:sp>
          <p:nvSpPr>
            <p:cNvPr id="159760" name="Text Box 16"/>
            <p:cNvSpPr txBox="1">
              <a:spLocks noChangeArrowheads="1"/>
            </p:cNvSpPr>
            <p:nvPr/>
          </p:nvSpPr>
          <p:spPr bwMode="auto">
            <a:xfrm>
              <a:off x="3648" y="2928"/>
              <a:ext cx="816" cy="4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 - + - + - + - + + +</a:t>
              </a:r>
            </a:p>
          </p:txBody>
        </p:sp>
        <p:sp>
          <p:nvSpPr>
            <p:cNvPr id="159761" name="Text Box 17"/>
            <p:cNvSpPr txBox="1">
              <a:spLocks noChangeArrowheads="1"/>
            </p:cNvSpPr>
            <p:nvPr/>
          </p:nvSpPr>
          <p:spPr bwMode="auto">
            <a:xfrm>
              <a:off x="4752" y="3072"/>
              <a:ext cx="720" cy="4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- - - - - - - - - - - -</a:t>
              </a:r>
            </a:p>
          </p:txBody>
        </p:sp>
        <p:sp>
          <p:nvSpPr>
            <p:cNvPr id="159762" name="Line 18"/>
            <p:cNvSpPr>
              <a:spLocks noChangeShapeType="1"/>
            </p:cNvSpPr>
            <p:nvPr/>
          </p:nvSpPr>
          <p:spPr bwMode="auto">
            <a:xfrm flipH="1">
              <a:off x="3969" y="2496"/>
              <a:ext cx="255" cy="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  <p:sp>
          <p:nvSpPr>
            <p:cNvPr id="159763" name="Line 19"/>
            <p:cNvSpPr>
              <a:spLocks noChangeShapeType="1"/>
            </p:cNvSpPr>
            <p:nvPr/>
          </p:nvSpPr>
          <p:spPr bwMode="auto">
            <a:xfrm>
              <a:off x="4368" y="2496"/>
              <a:ext cx="72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105400" y="4953000"/>
            <a:ext cx="2438400" cy="1327150"/>
            <a:chOff x="3216" y="3312"/>
            <a:chExt cx="1536" cy="836"/>
          </a:xfrm>
        </p:grpSpPr>
        <p:sp>
          <p:nvSpPr>
            <p:cNvPr id="159765" name="Text Box 21"/>
            <p:cNvSpPr txBox="1">
              <a:spLocks noChangeArrowheads="1"/>
            </p:cNvSpPr>
            <p:nvPr/>
          </p:nvSpPr>
          <p:spPr bwMode="auto">
            <a:xfrm>
              <a:off x="4224" y="3744"/>
              <a:ext cx="528" cy="40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+ + + + + +</a:t>
              </a:r>
            </a:p>
          </p:txBody>
        </p:sp>
        <p:sp>
          <p:nvSpPr>
            <p:cNvPr id="159766" name="Text Box 22"/>
            <p:cNvSpPr txBox="1">
              <a:spLocks noChangeArrowheads="1"/>
            </p:cNvSpPr>
            <p:nvPr/>
          </p:nvSpPr>
          <p:spPr bwMode="auto">
            <a:xfrm>
              <a:off x="3216" y="3744"/>
              <a:ext cx="816" cy="231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FontTx/>
                <a:buNone/>
              </a:pPr>
              <a:r>
                <a:rPr lang="en-US" sz="1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- - - - -</a:t>
              </a:r>
            </a:p>
          </p:txBody>
        </p:sp>
        <p:sp>
          <p:nvSpPr>
            <p:cNvPr id="159767" name="Line 23"/>
            <p:cNvSpPr>
              <a:spLocks noChangeShapeType="1"/>
            </p:cNvSpPr>
            <p:nvPr/>
          </p:nvSpPr>
          <p:spPr bwMode="auto">
            <a:xfrm flipH="1">
              <a:off x="3696" y="3312"/>
              <a:ext cx="336" cy="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  <p:sp>
          <p:nvSpPr>
            <p:cNvPr id="159768" name="Line 24"/>
            <p:cNvSpPr>
              <a:spLocks noChangeShapeType="1"/>
            </p:cNvSpPr>
            <p:nvPr/>
          </p:nvSpPr>
          <p:spPr bwMode="auto">
            <a:xfrm>
              <a:off x="4176" y="3312"/>
              <a:ext cx="24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0" hangingPunct="0">
                <a:spcBef>
                  <a:spcPct val="0"/>
                </a:spcBef>
                <a:buClrTx/>
                <a:buSzPct val="60000"/>
              </a:pPr>
              <a:endParaRPr lang="en-US" sz="2400" smtClean="0">
                <a:solidFill>
                  <a:prstClr val="black"/>
                </a:solidFill>
                <a:latin typeface="Arial Narrow" pitchFamily="34" charset="0"/>
              </a:endParaRPr>
            </a:p>
          </p:txBody>
        </p:sp>
      </p:grpSp>
      <p:sp>
        <p:nvSpPr>
          <p:cNvPr id="159769" name="Text Box 25"/>
          <p:cNvSpPr txBox="1">
            <a:spLocks noChangeArrowheads="1"/>
          </p:cNvSpPr>
          <p:nvPr/>
        </p:nvSpPr>
        <p:spPr bwMode="auto">
          <a:xfrm>
            <a:off x="1403648" y="548680"/>
            <a:ext cx="3024336" cy="119221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Highly Disorganized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High Entropy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Much Information Required</a:t>
            </a:r>
          </a:p>
        </p:txBody>
      </p:sp>
      <p:sp>
        <p:nvSpPr>
          <p:cNvPr id="159770" name="Text Box 26"/>
          <p:cNvSpPr txBox="1">
            <a:spLocks noChangeArrowheads="1"/>
          </p:cNvSpPr>
          <p:nvPr/>
        </p:nvSpPr>
        <p:spPr bwMode="auto">
          <a:xfrm>
            <a:off x="395536" y="4509120"/>
            <a:ext cx="3352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Highly Organized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Low Entropy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Little Information Required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Information Gain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GB" sz="2400" dirty="0" smtClean="0"/>
              <a:t>Gain (S, A) = expected reduction in entropy due to sorting on A</a:t>
            </a:r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Values (A) is the set of all possible values for attribute A, S</a:t>
            </a:r>
            <a:r>
              <a:rPr lang="en-GB" sz="2400" baseline="-25000" dirty="0" smtClean="0"/>
              <a:t>v</a:t>
            </a:r>
            <a:r>
              <a:rPr lang="en-GB" sz="2400" dirty="0" smtClean="0"/>
              <a:t> is the subset of S which attribute A has value </a:t>
            </a:r>
            <a:r>
              <a:rPr lang="en-GB" sz="2400" dirty="0" smtClean="0"/>
              <a:t>v, |S| </a:t>
            </a:r>
            <a:r>
              <a:rPr lang="en-GB" sz="2400" dirty="0" smtClean="0"/>
              <a:t>and | S</a:t>
            </a:r>
            <a:r>
              <a:rPr lang="en-GB" sz="2400" baseline="-25000" dirty="0" smtClean="0"/>
              <a:t>v</a:t>
            </a:r>
            <a:r>
              <a:rPr lang="en-GB" sz="2400" dirty="0" smtClean="0"/>
              <a:t> </a:t>
            </a:r>
            <a:r>
              <a:rPr lang="en-GB" sz="2400" dirty="0" smtClean="0"/>
              <a:t>| represent the number of samples in set S and set </a:t>
            </a:r>
            <a:r>
              <a:rPr lang="en-GB" sz="2400" dirty="0" smtClean="0"/>
              <a:t>S</a:t>
            </a:r>
            <a:r>
              <a:rPr lang="en-GB" sz="2400" baseline="-25000" dirty="0" smtClean="0"/>
              <a:t>v</a:t>
            </a:r>
            <a:r>
              <a:rPr lang="en-GB" sz="2400" dirty="0" smtClean="0"/>
              <a:t> respectively</a:t>
            </a:r>
            <a:endParaRPr lang="en-GB" sz="2400" dirty="0" smtClean="0"/>
          </a:p>
          <a:p>
            <a:pPr>
              <a:buFont typeface="Wingdings" pitchFamily="2" charset="2"/>
              <a:buChar char="q"/>
            </a:pPr>
            <a:endParaRPr lang="en-GB" sz="2400" dirty="0" smtClean="0"/>
          </a:p>
          <a:p>
            <a:pPr>
              <a:buFont typeface="Wingdings" pitchFamily="2" charset="2"/>
              <a:buChar char="q"/>
            </a:pPr>
            <a:r>
              <a:rPr lang="en-GB" sz="2400" dirty="0" smtClean="0"/>
              <a:t>Gain(S,A) is the expected reduction in entropy caused by knowing the value of attribute A.</a:t>
            </a:r>
          </a:p>
          <a:p>
            <a:pPr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16</a:t>
            </a:fld>
            <a:endParaRPr lang="en-GB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115616" y="2132856"/>
          <a:ext cx="6327775" cy="939800"/>
        </p:xfrm>
        <a:graphic>
          <a:graphicData uri="http://schemas.openxmlformats.org/presentationml/2006/ole">
            <p:oleObj spid="_x0000_s1299458" name="Equation" r:id="rId3" imgW="3162240" imgH="4698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Information Gain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Example: Choose A or B ?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2577381" y="3067000"/>
            <a:ext cx="379413" cy="519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A</a:t>
            </a:r>
            <a:endParaRPr lang="en-US" sz="2800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12" name="AutoShape 16"/>
          <p:cNvCxnSpPr>
            <a:cxnSpLocks noChangeShapeType="1"/>
            <a:stCxn id="10" idx="1"/>
          </p:cNvCxnSpPr>
          <p:nvPr/>
        </p:nvCxnSpPr>
        <p:spPr bwMode="auto">
          <a:xfrm flipH="1">
            <a:off x="2070968" y="3327350"/>
            <a:ext cx="506413" cy="4397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7"/>
          <p:cNvCxnSpPr>
            <a:cxnSpLocks noChangeShapeType="1"/>
            <a:stCxn id="10" idx="3"/>
          </p:cNvCxnSpPr>
          <p:nvPr/>
        </p:nvCxnSpPr>
        <p:spPr bwMode="auto">
          <a:xfrm>
            <a:off x="2956793" y="3327350"/>
            <a:ext cx="549275" cy="4254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3188568" y="3143200"/>
            <a:ext cx="346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 smtClean="0">
                <a:solidFill>
                  <a:srgbClr val="FF0000"/>
                </a:solidFill>
                <a:latin typeface="Arial Narrow" pitchFamily="34" charset="0"/>
              </a:rPr>
              <a:t>0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2120181" y="3143200"/>
            <a:ext cx="346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 smtClean="0">
                <a:solidFill>
                  <a:srgbClr val="FF0000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259632" y="3822139"/>
            <a:ext cx="1132041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100 +</a:t>
            </a:r>
          </a:p>
          <a:p>
            <a:r>
              <a:rPr lang="en-GB" dirty="0" smtClean="0"/>
              <a:t>3 -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2987824" y="3822139"/>
            <a:ext cx="101983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100 -</a:t>
            </a:r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6465813" y="2996952"/>
            <a:ext cx="379413" cy="519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  <a:latin typeface="Arial Narrow" pitchFamily="34" charset="0"/>
              </a:rPr>
              <a:t>B</a:t>
            </a:r>
            <a:endParaRPr lang="en-US" sz="2800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cxnSp>
        <p:nvCxnSpPr>
          <p:cNvPr id="41" name="AutoShape 16"/>
          <p:cNvCxnSpPr>
            <a:cxnSpLocks noChangeShapeType="1"/>
            <a:stCxn id="40" idx="1"/>
          </p:cNvCxnSpPr>
          <p:nvPr/>
        </p:nvCxnSpPr>
        <p:spPr bwMode="auto">
          <a:xfrm flipH="1">
            <a:off x="5959400" y="3257302"/>
            <a:ext cx="506413" cy="4397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2" name="AutoShape 17"/>
          <p:cNvCxnSpPr>
            <a:cxnSpLocks noChangeShapeType="1"/>
            <a:stCxn id="40" idx="3"/>
          </p:cNvCxnSpPr>
          <p:nvPr/>
        </p:nvCxnSpPr>
        <p:spPr bwMode="auto">
          <a:xfrm>
            <a:off x="6845225" y="3257302"/>
            <a:ext cx="549275" cy="4254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Rectangle 18"/>
          <p:cNvSpPr>
            <a:spLocks noChangeArrowheads="1"/>
          </p:cNvSpPr>
          <p:nvPr/>
        </p:nvSpPr>
        <p:spPr bwMode="auto">
          <a:xfrm>
            <a:off x="7077000" y="3073152"/>
            <a:ext cx="346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 smtClean="0">
                <a:solidFill>
                  <a:srgbClr val="FF0000"/>
                </a:solidFill>
                <a:latin typeface="Arial Narrow" pitchFamily="34" charset="0"/>
              </a:rPr>
              <a:t>0</a:t>
            </a:r>
          </a:p>
        </p:txBody>
      </p:sp>
      <p:sp>
        <p:nvSpPr>
          <p:cNvPr id="44" name="Rectangle 19"/>
          <p:cNvSpPr>
            <a:spLocks noChangeArrowheads="1"/>
          </p:cNvSpPr>
          <p:nvPr/>
        </p:nvSpPr>
        <p:spPr bwMode="auto">
          <a:xfrm>
            <a:off x="6008613" y="3073152"/>
            <a:ext cx="346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800" smtClean="0">
                <a:solidFill>
                  <a:srgbClr val="FF0000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8064" y="3791000"/>
            <a:ext cx="873957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100 +</a:t>
            </a:r>
          </a:p>
          <a:p>
            <a:r>
              <a:rPr lang="en-GB" dirty="0" smtClean="0"/>
              <a:t>50-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6876256" y="3791000"/>
            <a:ext cx="59022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53-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763688" y="2204864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Split on A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5724128" y="2204864"/>
            <a:ext cx="168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Split on B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Play Tennis Example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18</a:t>
            </a:fld>
            <a:endParaRPr lang="en-GB"/>
          </a:p>
        </p:txBody>
      </p:sp>
      <p:graphicFrame>
        <p:nvGraphicFramePr>
          <p:cNvPr id="1301506" name="Object 2"/>
          <p:cNvGraphicFramePr>
            <a:graphicFrameLocks noChangeAspect="1"/>
          </p:cNvGraphicFramePr>
          <p:nvPr/>
        </p:nvGraphicFramePr>
        <p:xfrm>
          <a:off x="4139952" y="1556792"/>
          <a:ext cx="4613752" cy="4031902"/>
        </p:xfrm>
        <a:graphic>
          <a:graphicData uri="http://schemas.openxmlformats.org/presentationml/2006/ole">
            <p:oleObj spid="_x0000_s1301506" name="Document" r:id="rId3" imgW="5003164" imgH="4566196" progId="Word.Document.8">
              <p:embed/>
            </p:oleObj>
          </a:graphicData>
        </a:graphic>
      </p:graphicFrame>
      <p:graphicFrame>
        <p:nvGraphicFramePr>
          <p:cNvPr id="1301507" name="Object 3"/>
          <p:cNvGraphicFramePr>
            <a:graphicFrameLocks noChangeAspect="1"/>
          </p:cNvGraphicFramePr>
          <p:nvPr/>
        </p:nvGraphicFramePr>
        <p:xfrm>
          <a:off x="539552" y="2492896"/>
          <a:ext cx="2204938" cy="1689100"/>
        </p:xfrm>
        <a:graphic>
          <a:graphicData uri="http://schemas.openxmlformats.org/presentationml/2006/ole">
            <p:oleObj spid="_x0000_s1301507" name="Equation" r:id="rId4" imgW="927000" imgH="10411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19</a:t>
            </a:fld>
            <a:endParaRPr lang="en-GB"/>
          </a:p>
        </p:txBody>
      </p:sp>
      <p:graphicFrame>
        <p:nvGraphicFramePr>
          <p:cNvPr id="1302533" name="Object 5"/>
          <p:cNvGraphicFramePr>
            <a:graphicFrameLocks noChangeAspect="1"/>
          </p:cNvGraphicFramePr>
          <p:nvPr/>
        </p:nvGraphicFramePr>
        <p:xfrm>
          <a:off x="5436096" y="0"/>
          <a:ext cx="3707904" cy="3239631"/>
        </p:xfrm>
        <a:graphic>
          <a:graphicData uri="http://schemas.openxmlformats.org/presentationml/2006/ole">
            <p:oleObj spid="_x0000_s1302533" name="Document" r:id="rId3" imgW="5003164" imgH="4566196" progId="Word.Document.8">
              <p:embed/>
            </p:oleObj>
          </a:graphicData>
        </a:graphic>
      </p:graphicFrame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854672" y="2636912"/>
            <a:ext cx="1141658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Humidity 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663501" y="3535437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US" sz="1400" u="sng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467544" y="3717032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403648" y="3717032"/>
            <a:ext cx="1058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25" name="AutoShape 29"/>
          <p:cNvCxnSpPr>
            <a:cxnSpLocks noChangeShapeType="1"/>
            <a:stCxn id="21" idx="2"/>
            <a:endCxn id="24" idx="0"/>
          </p:cNvCxnSpPr>
          <p:nvPr/>
        </p:nvCxnSpPr>
        <p:spPr bwMode="auto">
          <a:xfrm>
            <a:off x="1425501" y="3037022"/>
            <a:ext cx="507579" cy="6800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6" name="AutoShape 30"/>
          <p:cNvCxnSpPr>
            <a:cxnSpLocks noChangeShapeType="1"/>
            <a:stCxn id="21" idx="2"/>
            <a:endCxn id="23" idx="0"/>
          </p:cNvCxnSpPr>
          <p:nvPr/>
        </p:nvCxnSpPr>
        <p:spPr bwMode="auto">
          <a:xfrm flipH="1">
            <a:off x="842194" y="3037022"/>
            <a:ext cx="583307" cy="6800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7" name="Text Box 34"/>
          <p:cNvSpPr txBox="1">
            <a:spLocks noChangeArrowheads="1"/>
          </p:cNvSpPr>
          <p:nvPr/>
        </p:nvSpPr>
        <p:spPr bwMode="auto">
          <a:xfrm>
            <a:off x="539552" y="4077072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A50021"/>
                </a:solidFill>
                <a:latin typeface="Arial Narrow" pitchFamily="34" charset="0"/>
              </a:rPr>
              <a:t>3+,4-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1475656" y="4077072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A50021"/>
                </a:solidFill>
                <a:latin typeface="Arial Narrow" pitchFamily="34" charset="0"/>
              </a:rPr>
              <a:t>6+,1-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395536" y="4437112"/>
            <a:ext cx="99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dirty="0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=.985</a:t>
            </a:r>
          </a:p>
        </p:txBody>
      </p:sp>
      <p:sp>
        <p:nvSpPr>
          <p:cNvPr id="30" name="Text Box 39"/>
          <p:cNvSpPr txBox="1">
            <a:spLocks noChangeArrowheads="1"/>
          </p:cNvSpPr>
          <p:nvPr/>
        </p:nvSpPr>
        <p:spPr bwMode="auto">
          <a:xfrm>
            <a:off x="1403648" y="4437112"/>
            <a:ext cx="995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dirty="0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=.592</a:t>
            </a:r>
          </a:p>
        </p:txBody>
      </p:sp>
      <p:graphicFrame>
        <p:nvGraphicFramePr>
          <p:cNvPr id="1302534" name="Object 4"/>
          <p:cNvGraphicFramePr>
            <a:graphicFrameLocks noChangeAspect="1"/>
          </p:cNvGraphicFramePr>
          <p:nvPr/>
        </p:nvGraphicFramePr>
        <p:xfrm>
          <a:off x="467544" y="1268760"/>
          <a:ext cx="4896544" cy="727234"/>
        </p:xfrm>
        <a:graphic>
          <a:graphicData uri="http://schemas.openxmlformats.org/presentationml/2006/ole">
            <p:oleObj spid="_x0000_s1302534" name="Equation" r:id="rId4" imgW="3162240" imgH="469800" progId="Equation.3">
              <p:embed/>
            </p:oleObj>
          </a:graphicData>
        </a:graphic>
      </p:graphicFrame>
      <p:sp>
        <p:nvSpPr>
          <p:cNvPr id="34" name="Text Box 43"/>
          <p:cNvSpPr txBox="1">
            <a:spLocks noChangeArrowheads="1"/>
          </p:cNvSpPr>
          <p:nvPr/>
        </p:nvSpPr>
        <p:spPr bwMode="auto">
          <a:xfrm>
            <a:off x="395536" y="5301208"/>
            <a:ext cx="61926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dirty="0" smtClean="0">
                <a:solidFill>
                  <a:srgbClr val="0000FF"/>
                </a:solidFill>
                <a:latin typeface="Arial Narrow" pitchFamily="34" charset="0"/>
              </a:rPr>
              <a:t>Gain(S</a:t>
            </a:r>
            <a:r>
              <a:rPr lang="en-US" sz="2000" b="1" i="1" dirty="0" smtClean="0">
                <a:solidFill>
                  <a:srgbClr val="0000FF"/>
                </a:solidFill>
                <a:latin typeface="Arial Narrow" pitchFamily="34" charset="0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  <a:r>
              <a:rPr lang="en-US" sz="2000" b="1" i="1" dirty="0" smtClean="0">
                <a:solidFill>
                  <a:srgbClr val="0000FF"/>
                </a:solidFill>
                <a:latin typeface="Arial Narrow" pitchFamily="34" charset="0"/>
              </a:rPr>
              <a:t>) 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= .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94 - 7/14 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* 0.985 - 7/14 *.592 = </a:t>
            </a:r>
            <a:r>
              <a:rPr lang="en-US" sz="2000" b="1" dirty="0" smtClean="0">
                <a:solidFill>
                  <a:srgbClr val="A50021"/>
                </a:solidFill>
                <a:latin typeface="Arial Narrow" pitchFamily="34" charset="0"/>
              </a:rPr>
              <a:t>0.151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Trees</a:t>
            </a:r>
            <a:endParaRPr lang="en-US" dirty="0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dirty="0" smtClean="0"/>
              <a:t>Node</a:t>
            </a:r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dirty="0" smtClean="0"/>
              <a:t>Root</a:t>
            </a:r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dirty="0" smtClean="0"/>
              <a:t>Leaf</a:t>
            </a:r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dirty="0" smtClean="0"/>
              <a:t>Branch</a:t>
            </a:r>
            <a:endParaRPr lang="en-GB" dirty="0" smtClean="0"/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dirty="0" smtClean="0"/>
              <a:t>Path</a:t>
            </a:r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dirty="0" smtClean="0"/>
              <a:t>Depth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endParaRPr lang="en-GB" dirty="0"/>
          </a:p>
        </p:txBody>
      </p:sp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F84C7E-A757-425F-B5F7-E8B90225706C}" type="slidenum">
              <a:rPr lang="en-GB"/>
              <a:pPr/>
              <a:t>2</a:t>
            </a:fld>
            <a:endParaRPr lang="en-GB"/>
          </a:p>
        </p:txBody>
      </p:sp>
      <p:sp>
        <p:nvSpPr>
          <p:cNvPr id="127590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5364088" y="1772816"/>
            <a:ext cx="648072" cy="6480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3851920" y="3429000"/>
            <a:ext cx="648072" cy="6480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al 80"/>
          <p:cNvSpPr/>
          <p:nvPr/>
        </p:nvSpPr>
        <p:spPr>
          <a:xfrm>
            <a:off x="5364088" y="3429000"/>
            <a:ext cx="648072" cy="6480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al 81"/>
          <p:cNvSpPr/>
          <p:nvPr/>
        </p:nvSpPr>
        <p:spPr>
          <a:xfrm>
            <a:off x="6876256" y="3429000"/>
            <a:ext cx="648072" cy="6480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2771800" y="5085184"/>
            <a:ext cx="648072" cy="6480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3923928" y="5085184"/>
            <a:ext cx="648072" cy="6480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5148064" y="5157192"/>
            <a:ext cx="648072" cy="6480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6300192" y="5085184"/>
            <a:ext cx="648072" cy="6480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>
            <a:off x="8172400" y="5013176"/>
            <a:ext cx="648072" cy="6480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9" name="Straight Arrow Connector 88"/>
          <p:cNvCxnSpPr>
            <a:stCxn id="79" idx="4"/>
            <a:endCxn id="80" idx="7"/>
          </p:cNvCxnSpPr>
          <p:nvPr/>
        </p:nvCxnSpPr>
        <p:spPr>
          <a:xfrm flipH="1">
            <a:off x="4405084" y="2420888"/>
            <a:ext cx="1283040" cy="1103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9" idx="4"/>
            <a:endCxn id="81" idx="0"/>
          </p:cNvCxnSpPr>
          <p:nvPr/>
        </p:nvCxnSpPr>
        <p:spPr>
          <a:xfrm>
            <a:off x="5688124" y="242088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79" idx="4"/>
            <a:endCxn id="82" idx="1"/>
          </p:cNvCxnSpPr>
          <p:nvPr/>
        </p:nvCxnSpPr>
        <p:spPr>
          <a:xfrm>
            <a:off x="5688124" y="2420888"/>
            <a:ext cx="1283040" cy="1103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80" idx="4"/>
            <a:endCxn id="83" idx="7"/>
          </p:cNvCxnSpPr>
          <p:nvPr/>
        </p:nvCxnSpPr>
        <p:spPr>
          <a:xfrm flipH="1">
            <a:off x="3324964" y="4077072"/>
            <a:ext cx="850992" cy="11030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0" idx="4"/>
            <a:endCxn id="84" idx="0"/>
          </p:cNvCxnSpPr>
          <p:nvPr/>
        </p:nvCxnSpPr>
        <p:spPr>
          <a:xfrm>
            <a:off x="4175956" y="4077072"/>
            <a:ext cx="7200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81" idx="4"/>
            <a:endCxn id="85" idx="0"/>
          </p:cNvCxnSpPr>
          <p:nvPr/>
        </p:nvCxnSpPr>
        <p:spPr>
          <a:xfrm flipH="1">
            <a:off x="5472100" y="4077072"/>
            <a:ext cx="21602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82" idx="4"/>
            <a:endCxn id="86" idx="0"/>
          </p:cNvCxnSpPr>
          <p:nvPr/>
        </p:nvCxnSpPr>
        <p:spPr>
          <a:xfrm flipH="1">
            <a:off x="6624228" y="4077072"/>
            <a:ext cx="57606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82" idx="4"/>
            <a:endCxn id="87" idx="1"/>
          </p:cNvCxnSpPr>
          <p:nvPr/>
        </p:nvCxnSpPr>
        <p:spPr>
          <a:xfrm>
            <a:off x="7200292" y="4077072"/>
            <a:ext cx="1067016" cy="1031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20</a:t>
            </a:fld>
            <a:endParaRPr lang="en-GB"/>
          </a:p>
        </p:txBody>
      </p:sp>
      <p:graphicFrame>
        <p:nvGraphicFramePr>
          <p:cNvPr id="1302533" name="Object 5"/>
          <p:cNvGraphicFramePr>
            <a:graphicFrameLocks noChangeAspect="1"/>
          </p:cNvGraphicFramePr>
          <p:nvPr/>
        </p:nvGraphicFramePr>
        <p:xfrm>
          <a:off x="5436096" y="0"/>
          <a:ext cx="3707904" cy="3239631"/>
        </p:xfrm>
        <a:graphic>
          <a:graphicData uri="http://schemas.openxmlformats.org/presentationml/2006/ole">
            <p:oleObj spid="_x0000_s1304578" name="Document" r:id="rId3" imgW="5003164" imgH="4566196" progId="Word.Document.8">
              <p:embed/>
            </p:oleObj>
          </a:graphicData>
        </a:graphic>
      </p:graphicFrame>
      <p:graphicFrame>
        <p:nvGraphicFramePr>
          <p:cNvPr id="1302534" name="Object 4"/>
          <p:cNvGraphicFramePr>
            <a:graphicFrameLocks noChangeAspect="1"/>
          </p:cNvGraphicFramePr>
          <p:nvPr/>
        </p:nvGraphicFramePr>
        <p:xfrm>
          <a:off x="467544" y="1268760"/>
          <a:ext cx="4896544" cy="727234"/>
        </p:xfrm>
        <a:graphic>
          <a:graphicData uri="http://schemas.openxmlformats.org/presentationml/2006/ole">
            <p:oleObj spid="_x0000_s1304579" name="Equation" r:id="rId4" imgW="3162240" imgH="469800" progId="Equation.3">
              <p:embed/>
            </p:oleObj>
          </a:graphicData>
        </a:graphic>
      </p:graphicFrame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939807" y="2276872"/>
            <a:ext cx="753603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 Wind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542702" y="3521472"/>
            <a:ext cx="84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Weak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2" name="Text Box 28"/>
          <p:cNvSpPr txBox="1">
            <a:spLocks noChangeArrowheads="1"/>
          </p:cNvSpPr>
          <p:nvPr/>
        </p:nvSpPr>
        <p:spPr bwMode="auto">
          <a:xfrm>
            <a:off x="1336452" y="3521472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Strong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33" name="AutoShape 31"/>
          <p:cNvCxnSpPr>
            <a:cxnSpLocks noChangeShapeType="1"/>
            <a:stCxn id="20" idx="2"/>
            <a:endCxn id="20" idx="2"/>
          </p:cNvCxnSpPr>
          <p:nvPr/>
        </p:nvCxnSpPr>
        <p:spPr bwMode="auto">
          <a:xfrm>
            <a:off x="1316609" y="2676982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" name="AutoShape 32"/>
          <p:cNvCxnSpPr>
            <a:cxnSpLocks noChangeShapeType="1"/>
            <a:stCxn id="20" idx="2"/>
            <a:endCxn id="32" idx="0"/>
          </p:cNvCxnSpPr>
          <p:nvPr/>
        </p:nvCxnSpPr>
        <p:spPr bwMode="auto">
          <a:xfrm>
            <a:off x="1316609" y="2676982"/>
            <a:ext cx="521493" cy="8444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" name="AutoShape 33"/>
          <p:cNvCxnSpPr>
            <a:cxnSpLocks noChangeShapeType="1"/>
            <a:stCxn id="31" idx="0"/>
            <a:endCxn id="20" idx="2"/>
          </p:cNvCxnSpPr>
          <p:nvPr/>
        </p:nvCxnSpPr>
        <p:spPr bwMode="auto">
          <a:xfrm flipV="1">
            <a:off x="966565" y="2676982"/>
            <a:ext cx="350044" cy="8444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496665" y="3927872"/>
            <a:ext cx="69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6+2-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1468215" y="3927872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496665" y="4291409"/>
            <a:ext cx="995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dirty="0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=.811</a:t>
            </a:r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1468215" y="4291409"/>
            <a:ext cx="85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smtClean="0">
                <a:solidFill>
                  <a:srgbClr val="0000FF"/>
                </a:solidFill>
                <a:latin typeface="Arial Narrow" pitchFamily="34" charset="0"/>
              </a:rPr>
              <a:t>E</a:t>
            </a: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=1.0</a:t>
            </a:r>
          </a:p>
        </p:txBody>
      </p:sp>
      <p:sp>
        <p:nvSpPr>
          <p:cNvPr id="51" name="Text Box 44"/>
          <p:cNvSpPr txBox="1">
            <a:spLocks noChangeArrowheads="1"/>
          </p:cNvSpPr>
          <p:nvPr/>
        </p:nvSpPr>
        <p:spPr bwMode="auto">
          <a:xfrm>
            <a:off x="467544" y="5013176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dirty="0" smtClean="0">
                <a:solidFill>
                  <a:srgbClr val="0000FF"/>
                </a:solidFill>
                <a:latin typeface="Arial Narrow" pitchFamily="34" charset="0"/>
              </a:rPr>
              <a:t>Gain(S</a:t>
            </a:r>
            <a:r>
              <a:rPr lang="en-US" sz="2000" b="1" i="1" dirty="0" smtClean="0">
                <a:solidFill>
                  <a:srgbClr val="0000FF"/>
                </a:solidFill>
                <a:latin typeface="Arial Narrow" pitchFamily="34" charset="0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Wind</a:t>
            </a:r>
            <a:r>
              <a:rPr lang="en-US" sz="2000" b="1" i="1" dirty="0" smtClean="0">
                <a:solidFill>
                  <a:srgbClr val="0000FF"/>
                </a:solidFill>
                <a:latin typeface="Arial Narrow" pitchFamily="34" charset="0"/>
              </a:rPr>
              <a:t>) 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= .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94 - 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8/14 * 0.811 - 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6/14  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* 1.0 </a:t>
            </a:r>
            <a:r>
              <a:rPr lang="en-US" sz="2000" b="1" dirty="0" smtClean="0">
                <a:solidFill>
                  <a:srgbClr val="C00000"/>
                </a:solidFill>
                <a:latin typeface="Arial Narrow" pitchFamily="34" charset="0"/>
              </a:rPr>
              <a:t>= 0.048</a:t>
            </a:r>
            <a:endParaRPr lang="en-US" sz="2000" b="1" dirty="0" smtClean="0">
              <a:solidFill>
                <a:srgbClr val="C0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21</a:t>
            </a:fld>
            <a:endParaRPr lang="en-GB"/>
          </a:p>
        </p:txBody>
      </p:sp>
      <p:graphicFrame>
        <p:nvGraphicFramePr>
          <p:cNvPr id="1302533" name="Object 5"/>
          <p:cNvGraphicFramePr>
            <a:graphicFrameLocks noChangeAspect="1"/>
          </p:cNvGraphicFramePr>
          <p:nvPr/>
        </p:nvGraphicFramePr>
        <p:xfrm>
          <a:off x="5436096" y="0"/>
          <a:ext cx="3707904" cy="3239631"/>
        </p:xfrm>
        <a:graphic>
          <a:graphicData uri="http://schemas.openxmlformats.org/presentationml/2006/ole">
            <p:oleObj spid="_x0000_s1305602" name="Document" r:id="rId3" imgW="5003164" imgH="4566196" progId="Word.Document.8">
              <p:embed/>
            </p:oleObj>
          </a:graphicData>
        </a:graphic>
      </p:graphicFrame>
      <p:graphicFrame>
        <p:nvGraphicFramePr>
          <p:cNvPr id="1302534" name="Object 4"/>
          <p:cNvGraphicFramePr>
            <a:graphicFrameLocks noChangeAspect="1"/>
          </p:cNvGraphicFramePr>
          <p:nvPr/>
        </p:nvGraphicFramePr>
        <p:xfrm>
          <a:off x="467544" y="1268760"/>
          <a:ext cx="4896544" cy="727234"/>
        </p:xfrm>
        <a:graphic>
          <a:graphicData uri="http://schemas.openxmlformats.org/presentationml/2006/ole">
            <p:oleObj spid="_x0000_s1305603" name="Equation" r:id="rId4" imgW="3162240" imgH="469800" progId="Equation.3">
              <p:embed/>
            </p:oleObj>
          </a:graphicData>
        </a:graphic>
      </p:graphicFrame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381399" y="2240037"/>
            <a:ext cx="1212850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365524" y="3492574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4107012" y="3492574"/>
            <a:ext cx="73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24" name="AutoShape 7"/>
          <p:cNvCxnSpPr>
            <a:cxnSpLocks noChangeShapeType="1"/>
            <a:stCxn id="21" idx="2"/>
            <a:endCxn id="23" idx="0"/>
          </p:cNvCxnSpPr>
          <p:nvPr/>
        </p:nvCxnSpPr>
        <p:spPr bwMode="auto">
          <a:xfrm>
            <a:off x="2987824" y="2636912"/>
            <a:ext cx="1487488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5" name="AutoShape 8"/>
          <p:cNvCxnSpPr>
            <a:cxnSpLocks noChangeShapeType="1"/>
            <a:stCxn id="21" idx="2"/>
            <a:endCxn id="22" idx="0"/>
          </p:cNvCxnSpPr>
          <p:nvPr/>
        </p:nvCxnSpPr>
        <p:spPr bwMode="auto">
          <a:xfrm>
            <a:off x="2987824" y="2636912"/>
            <a:ext cx="12700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2303612" y="3889449"/>
            <a:ext cx="124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3,7,12,13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773637" y="3891037"/>
            <a:ext cx="1452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4,5,6,10,14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4027637" y="4254574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3+,2-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962174" y="3492574"/>
            <a:ext cx="96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758974" y="3889449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1,2,8,9,11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34" name="AutoShape 18"/>
          <p:cNvCxnSpPr>
            <a:cxnSpLocks noChangeShapeType="1"/>
            <a:stCxn id="21" idx="2"/>
            <a:endCxn id="29" idx="0"/>
          </p:cNvCxnSpPr>
          <p:nvPr/>
        </p:nvCxnSpPr>
        <p:spPr bwMode="auto">
          <a:xfrm flipH="1">
            <a:off x="1443187" y="2636912"/>
            <a:ext cx="1544637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2471887" y="4254574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4+,0-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954237" y="4254574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2+,3-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2586187" y="4635574"/>
            <a:ext cx="473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0.0</a:t>
            </a:r>
          </a:p>
        </p:txBody>
      </p:sp>
      <p:sp>
        <p:nvSpPr>
          <p:cNvPr id="44" name="Text Box 22"/>
          <p:cNvSpPr txBox="1">
            <a:spLocks noChangeArrowheads="1"/>
          </p:cNvSpPr>
          <p:nvPr/>
        </p:nvSpPr>
        <p:spPr bwMode="auto">
          <a:xfrm>
            <a:off x="987574" y="4651449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0.970</a:t>
            </a:r>
          </a:p>
        </p:txBody>
      </p:sp>
      <p:sp>
        <p:nvSpPr>
          <p:cNvPr id="45" name="Text Box 23"/>
          <p:cNvSpPr txBox="1">
            <a:spLocks noChangeArrowheads="1"/>
          </p:cNvSpPr>
          <p:nvPr/>
        </p:nvSpPr>
        <p:spPr bwMode="auto">
          <a:xfrm>
            <a:off x="3959374" y="4651449"/>
            <a:ext cx="704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FF"/>
                </a:solidFill>
                <a:latin typeface="Arial Narrow" pitchFamily="34" charset="0"/>
              </a:rPr>
              <a:t>0.970</a:t>
            </a:r>
          </a:p>
        </p:txBody>
      </p:sp>
      <p:sp>
        <p:nvSpPr>
          <p:cNvPr id="46" name="Text Box 41"/>
          <p:cNvSpPr txBox="1">
            <a:spLocks noChangeArrowheads="1"/>
          </p:cNvSpPr>
          <p:nvPr/>
        </p:nvSpPr>
        <p:spPr bwMode="auto">
          <a:xfrm>
            <a:off x="835174" y="5184849"/>
            <a:ext cx="26068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i="1" dirty="0" smtClean="0">
                <a:solidFill>
                  <a:srgbClr val="0000FF"/>
                </a:solidFill>
                <a:latin typeface="Arial Narrow" pitchFamily="34" charset="0"/>
              </a:rPr>
              <a:t>Gain(S</a:t>
            </a:r>
            <a:r>
              <a:rPr lang="en-US" sz="2000" b="1" i="1" dirty="0" smtClean="0">
                <a:solidFill>
                  <a:srgbClr val="0000FF"/>
                </a:solidFill>
                <a:latin typeface="Arial Narrow" pitchFamily="34" charset="0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Outlook</a:t>
            </a:r>
            <a:r>
              <a:rPr lang="en-US" sz="2000" b="1" i="1" dirty="0" smtClean="0">
                <a:solidFill>
                  <a:srgbClr val="0000FF"/>
                </a:solidFill>
                <a:latin typeface="Arial Narrow" pitchFamily="34" charset="0"/>
              </a:rPr>
              <a:t>) 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= </a:t>
            </a:r>
            <a:r>
              <a:rPr lang="en-US" sz="2000" b="1" dirty="0" smtClean="0">
                <a:solidFill>
                  <a:srgbClr val="A50021"/>
                </a:solidFill>
                <a:latin typeface="Arial Narrow" pitchFamily="34" charset="0"/>
              </a:rPr>
              <a:t>0.246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Pick Outlook as the root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22</a:t>
            </a:fld>
            <a:endParaRPr lang="en-GB"/>
          </a:p>
        </p:txBody>
      </p:sp>
      <p:graphicFrame>
        <p:nvGraphicFramePr>
          <p:cNvPr id="1302533" name="Object 5"/>
          <p:cNvGraphicFramePr>
            <a:graphicFrameLocks noChangeAspect="1"/>
          </p:cNvGraphicFramePr>
          <p:nvPr/>
        </p:nvGraphicFramePr>
        <p:xfrm>
          <a:off x="5436096" y="0"/>
          <a:ext cx="3707904" cy="3239631"/>
        </p:xfrm>
        <a:graphic>
          <a:graphicData uri="http://schemas.openxmlformats.org/presentationml/2006/ole">
            <p:oleObj spid="_x0000_s1306626" name="Document" r:id="rId3" imgW="5003164" imgH="4566196" progId="Word.Document.8">
              <p:embed/>
            </p:oleObj>
          </a:graphicData>
        </a:graphic>
      </p:graphicFrame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2246809" y="2571676"/>
            <a:ext cx="1212850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2230934" y="3824213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972422" y="3824213"/>
            <a:ext cx="73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24" name="AutoShape 7"/>
          <p:cNvCxnSpPr>
            <a:cxnSpLocks noChangeShapeType="1"/>
            <a:stCxn id="21" idx="2"/>
            <a:endCxn id="23" idx="0"/>
          </p:cNvCxnSpPr>
          <p:nvPr/>
        </p:nvCxnSpPr>
        <p:spPr bwMode="auto">
          <a:xfrm>
            <a:off x="2853234" y="2968551"/>
            <a:ext cx="1487488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5" name="AutoShape 8"/>
          <p:cNvCxnSpPr>
            <a:cxnSpLocks noChangeShapeType="1"/>
            <a:stCxn id="21" idx="2"/>
            <a:endCxn id="22" idx="0"/>
          </p:cNvCxnSpPr>
          <p:nvPr/>
        </p:nvCxnSpPr>
        <p:spPr bwMode="auto">
          <a:xfrm>
            <a:off x="2853234" y="2968551"/>
            <a:ext cx="12700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827584" y="3789040"/>
            <a:ext cx="96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34" name="AutoShape 18"/>
          <p:cNvCxnSpPr>
            <a:cxnSpLocks noChangeShapeType="1"/>
            <a:stCxn id="21" idx="2"/>
            <a:endCxn id="29" idx="0"/>
          </p:cNvCxnSpPr>
          <p:nvPr/>
        </p:nvCxnSpPr>
        <p:spPr bwMode="auto">
          <a:xfrm flipH="1">
            <a:off x="1308597" y="2968551"/>
            <a:ext cx="1544637" cy="8204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5508104" y="3643213"/>
            <a:ext cx="26200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Gain(S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Wind) = 0.048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5508104" y="3186013"/>
            <a:ext cx="30684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Gain(S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Humidity) = 0.151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47"/>
          <p:cNvSpPr txBox="1">
            <a:spLocks noChangeArrowheads="1"/>
          </p:cNvSpPr>
          <p:nvPr/>
        </p:nvSpPr>
        <p:spPr bwMode="auto">
          <a:xfrm>
            <a:off x="5508104" y="4100413"/>
            <a:ext cx="343645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Gain(S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Temperature) = 0.029</a:t>
            </a:r>
            <a:endPara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48"/>
          <p:cNvSpPr txBox="1">
            <a:spLocks noChangeArrowheads="1"/>
          </p:cNvSpPr>
          <p:nvPr/>
        </p:nvSpPr>
        <p:spPr bwMode="auto">
          <a:xfrm>
            <a:off x="5508104" y="4616301"/>
            <a:ext cx="29129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Gain(S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Outlook) =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0.246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Pick Outlook as the root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23</a:t>
            </a:fld>
            <a:endParaRPr lang="en-GB"/>
          </a:p>
        </p:txBody>
      </p:sp>
      <p:graphicFrame>
        <p:nvGraphicFramePr>
          <p:cNvPr id="1302533" name="Object 5"/>
          <p:cNvGraphicFramePr>
            <a:graphicFrameLocks noChangeAspect="1"/>
          </p:cNvGraphicFramePr>
          <p:nvPr/>
        </p:nvGraphicFramePr>
        <p:xfrm>
          <a:off x="5436096" y="0"/>
          <a:ext cx="3707904" cy="3239631"/>
        </p:xfrm>
        <a:graphic>
          <a:graphicData uri="http://schemas.openxmlformats.org/presentationml/2006/ole">
            <p:oleObj spid="_x0000_s1307650" name="Document" r:id="rId3" imgW="5003164" imgH="4566196" progId="Word.Document.8">
              <p:embed/>
            </p:oleObj>
          </a:graphicData>
        </a:graphic>
      </p:graphicFrame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356238" y="2204864"/>
            <a:ext cx="1035861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2455838" y="3862536"/>
            <a:ext cx="124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A50021"/>
                </a:solidFill>
                <a:latin typeface="Arial Narrow" pitchFamily="34" charset="0"/>
              </a:rPr>
              <a:t>3,7,12,13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4644008" y="3645024"/>
            <a:ext cx="1452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A50021"/>
                </a:solidFill>
                <a:latin typeface="Arial Narrow" pitchFamily="34" charset="0"/>
              </a:rPr>
              <a:t>4,5,6,10,14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4898008" y="4008561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A50021"/>
                </a:solidFill>
                <a:latin typeface="Arial Narrow" pitchFamily="34" charset="0"/>
              </a:rPr>
              <a:t>3+,2-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323528" y="3717032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A50021"/>
                </a:solidFill>
                <a:latin typeface="Arial Narrow" pitchFamily="34" charset="0"/>
              </a:rPr>
              <a:t>1,2,8,9,11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2624113" y="4227661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4+,0-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518791" y="4082157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2+,3-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2655621" y="3429000"/>
            <a:ext cx="548227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325728" y="4509120"/>
            <a:ext cx="1293944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         ?        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6" name="Text Box 36"/>
          <p:cNvSpPr txBox="1">
            <a:spLocks noChangeArrowheads="1"/>
          </p:cNvSpPr>
          <p:nvPr/>
        </p:nvSpPr>
        <p:spPr bwMode="auto">
          <a:xfrm>
            <a:off x="467544" y="5301208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Continue until</a:t>
            </a: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:  </a:t>
            </a: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Every attribute is included in 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path</a:t>
            </a: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,</a:t>
            </a: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or</a:t>
            </a: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,  </a:t>
            </a: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a</a:t>
            </a: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ll </a:t>
            </a: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examples  in the leaf have same label</a:t>
            </a:r>
          </a:p>
        </p:txBody>
      </p:sp>
      <p:cxnSp>
        <p:nvCxnSpPr>
          <p:cNvPr id="51" name="Straight Arrow Connector 50"/>
          <p:cNvCxnSpPr>
            <a:stCxn id="19" idx="2"/>
          </p:cNvCxnSpPr>
          <p:nvPr/>
        </p:nvCxnSpPr>
        <p:spPr>
          <a:xfrm flipH="1">
            <a:off x="1043608" y="2604974"/>
            <a:ext cx="1830561" cy="1112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9" idx="2"/>
          </p:cNvCxnSpPr>
          <p:nvPr/>
        </p:nvCxnSpPr>
        <p:spPr>
          <a:xfrm>
            <a:off x="2874169" y="2604974"/>
            <a:ext cx="41647" cy="752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339752" y="2852936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55" name="Straight Arrow Connector 54"/>
          <p:cNvCxnSpPr>
            <a:stCxn id="19" idx="2"/>
          </p:cNvCxnSpPr>
          <p:nvPr/>
        </p:nvCxnSpPr>
        <p:spPr>
          <a:xfrm>
            <a:off x="2874169" y="2604974"/>
            <a:ext cx="2273895" cy="104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707904" y="2924944"/>
            <a:ext cx="73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1259632" y="2924944"/>
            <a:ext cx="96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57" name="Text Box 17"/>
          <p:cNvSpPr txBox="1">
            <a:spLocks noChangeArrowheads="1"/>
          </p:cNvSpPr>
          <p:nvPr/>
        </p:nvSpPr>
        <p:spPr bwMode="auto">
          <a:xfrm>
            <a:off x="4646208" y="4509120"/>
            <a:ext cx="1293944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         ?        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24</a:t>
            </a:fld>
            <a:endParaRPr lang="en-GB"/>
          </a:p>
        </p:txBody>
      </p:sp>
      <p:graphicFrame>
        <p:nvGraphicFramePr>
          <p:cNvPr id="1302533" name="Object 5"/>
          <p:cNvGraphicFramePr>
            <a:graphicFrameLocks noChangeAspect="1"/>
          </p:cNvGraphicFramePr>
          <p:nvPr/>
        </p:nvGraphicFramePr>
        <p:xfrm>
          <a:off x="5436096" y="0"/>
          <a:ext cx="3707904" cy="3239631"/>
        </p:xfrm>
        <a:graphic>
          <a:graphicData uri="http://schemas.openxmlformats.org/presentationml/2006/ole">
            <p:oleObj spid="_x0000_s1308674" name="Document" r:id="rId3" imgW="5003164" imgH="4566196" progId="Word.Document.8">
              <p:embed/>
            </p:oleObj>
          </a:graphicData>
        </a:graphic>
      </p:graphicFrame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559860" y="1660738"/>
            <a:ext cx="1035861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2659460" y="3318410"/>
            <a:ext cx="1241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A50021"/>
                </a:solidFill>
                <a:latin typeface="Arial Narrow" pitchFamily="34" charset="0"/>
              </a:rPr>
              <a:t>3,7,12,13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527150" y="3172906"/>
            <a:ext cx="1311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A50021"/>
                </a:solidFill>
                <a:latin typeface="Arial Narrow" pitchFamily="34" charset="0"/>
              </a:rPr>
              <a:t>1,2,8,9,11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2827735" y="3683535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4+,0-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722413" y="3538031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smtClean="0">
                <a:solidFill>
                  <a:srgbClr val="A50021"/>
                </a:solidFill>
                <a:latin typeface="Arial Narrow" pitchFamily="34" charset="0"/>
              </a:rPr>
              <a:t>2+,3-</a:t>
            </a:r>
            <a:endParaRPr lang="en-US" sz="2000" b="1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2859243" y="2884874"/>
            <a:ext cx="548227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529350" y="3964994"/>
            <a:ext cx="1293944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         ?        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51" name="Straight Arrow Connector 50"/>
          <p:cNvCxnSpPr>
            <a:stCxn id="19" idx="2"/>
          </p:cNvCxnSpPr>
          <p:nvPr/>
        </p:nvCxnSpPr>
        <p:spPr>
          <a:xfrm flipH="1">
            <a:off x="1247230" y="2060848"/>
            <a:ext cx="1830561" cy="1112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9" idx="2"/>
          </p:cNvCxnSpPr>
          <p:nvPr/>
        </p:nvCxnSpPr>
        <p:spPr>
          <a:xfrm>
            <a:off x="3077791" y="2060848"/>
            <a:ext cx="41647" cy="752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543374" y="2308810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55" name="Straight Arrow Connector 54"/>
          <p:cNvCxnSpPr>
            <a:stCxn id="19" idx="2"/>
          </p:cNvCxnSpPr>
          <p:nvPr/>
        </p:nvCxnSpPr>
        <p:spPr>
          <a:xfrm>
            <a:off x="3077791" y="2060848"/>
            <a:ext cx="2273895" cy="104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911526" y="2380818"/>
            <a:ext cx="73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1463254" y="2380818"/>
            <a:ext cx="96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395536" y="4725144"/>
            <a:ext cx="583063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Gain (S</a:t>
            </a:r>
            <a:r>
              <a:rPr lang="en-US" sz="20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sunny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Humidity) = .97-(3/5) * 0-(2/5) * 0 = </a:t>
            </a:r>
            <a:r>
              <a:rPr lang="en-US" sz="20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.97</a:t>
            </a:r>
          </a:p>
          <a:p>
            <a:pPr eaLnBrk="0" hangingPunct="0"/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Gain (S</a:t>
            </a:r>
            <a:r>
              <a:rPr lang="en-US" sz="20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sunny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Temp) =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.97- 0-(2/5)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*1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.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57</a:t>
            </a:r>
          </a:p>
          <a:p>
            <a:pPr eaLnBrk="0" hangingPunct="0"/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Gain (S</a:t>
            </a:r>
            <a:r>
              <a:rPr lang="en-US" sz="2000" b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sunny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Wind) = .97-(2/5)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*1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(3/5)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*.92 =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endParaRPr lang="en-US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086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43600" y="3429000"/>
            <a:ext cx="3600400" cy="98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25</a:t>
            </a:fld>
            <a:endParaRPr lang="en-GB"/>
          </a:p>
        </p:txBody>
      </p:sp>
      <p:graphicFrame>
        <p:nvGraphicFramePr>
          <p:cNvPr id="1302533" name="Object 5"/>
          <p:cNvGraphicFramePr>
            <a:graphicFrameLocks noChangeAspect="1"/>
          </p:cNvGraphicFramePr>
          <p:nvPr/>
        </p:nvGraphicFramePr>
        <p:xfrm>
          <a:off x="5436096" y="0"/>
          <a:ext cx="3707904" cy="3239631"/>
        </p:xfrm>
        <a:graphic>
          <a:graphicData uri="http://schemas.openxmlformats.org/presentationml/2006/ole">
            <p:oleObj spid="_x0000_s1310722" name="Document" r:id="rId3" imgW="5003164" imgH="4566196" progId="Word.Document.8">
              <p:embed/>
            </p:oleObj>
          </a:graphicData>
        </a:graphic>
      </p:graphicFrame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559860" y="1660738"/>
            <a:ext cx="1035861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2859243" y="2884874"/>
            <a:ext cx="548227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467544" y="3212976"/>
            <a:ext cx="1656185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51" name="Straight Arrow Connector 50"/>
          <p:cNvCxnSpPr>
            <a:stCxn id="19" idx="2"/>
          </p:cNvCxnSpPr>
          <p:nvPr/>
        </p:nvCxnSpPr>
        <p:spPr>
          <a:xfrm flipH="1">
            <a:off x="1247230" y="2060848"/>
            <a:ext cx="1830561" cy="1112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9" idx="2"/>
          </p:cNvCxnSpPr>
          <p:nvPr/>
        </p:nvCxnSpPr>
        <p:spPr>
          <a:xfrm>
            <a:off x="3077791" y="2060848"/>
            <a:ext cx="41647" cy="752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543374" y="2308810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55" name="Straight Arrow Connector 54"/>
          <p:cNvCxnSpPr>
            <a:stCxn id="19" idx="2"/>
          </p:cNvCxnSpPr>
          <p:nvPr/>
        </p:nvCxnSpPr>
        <p:spPr>
          <a:xfrm>
            <a:off x="3077791" y="2060848"/>
            <a:ext cx="2273895" cy="104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911526" y="2380818"/>
            <a:ext cx="73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1463254" y="2380818"/>
            <a:ext cx="96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3995936" y="5301208"/>
            <a:ext cx="47184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Gain (S</a:t>
            </a:r>
            <a:r>
              <a:rPr lang="en-US" sz="16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sunny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Humidity) = .97-(3/5) * 0-(2/5) * 0 = .97</a:t>
            </a:r>
          </a:p>
          <a:p>
            <a:pPr eaLnBrk="0" hangingPunct="0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Gain (S</a:t>
            </a:r>
            <a:r>
              <a:rPr lang="en-US" sz="16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sunny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Temp) =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.97- 0-(2/5)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*1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.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57</a:t>
            </a:r>
          </a:p>
          <a:p>
            <a:pPr eaLnBrk="0" hangingPunct="0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Gain (S</a:t>
            </a:r>
            <a:r>
              <a:rPr lang="en-US" sz="1600" b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sunny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Wind) = .97-(2/5)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*1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(3/5)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*.92 =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44" idx="2"/>
            <a:endCxn id="32" idx="0"/>
          </p:cNvCxnSpPr>
          <p:nvPr/>
        </p:nvCxnSpPr>
        <p:spPr>
          <a:xfrm flipH="1">
            <a:off x="484116" y="3613086"/>
            <a:ext cx="811521" cy="104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4" idx="2"/>
            <a:endCxn id="34" idx="0"/>
          </p:cNvCxnSpPr>
          <p:nvPr/>
        </p:nvCxnSpPr>
        <p:spPr>
          <a:xfrm>
            <a:off x="1295637" y="3613086"/>
            <a:ext cx="670157" cy="104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251520" y="4653136"/>
            <a:ext cx="465192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1691680" y="4653136"/>
            <a:ext cx="548227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1259632" y="3933056"/>
            <a:ext cx="909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539552" y="3933056"/>
            <a:ext cx="6511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26</a:t>
            </a:fld>
            <a:endParaRPr lang="en-GB"/>
          </a:p>
        </p:txBody>
      </p:sp>
      <p:graphicFrame>
        <p:nvGraphicFramePr>
          <p:cNvPr id="1302533" name="Object 5"/>
          <p:cNvGraphicFramePr>
            <a:graphicFrameLocks noChangeAspect="1"/>
          </p:cNvGraphicFramePr>
          <p:nvPr/>
        </p:nvGraphicFramePr>
        <p:xfrm>
          <a:off x="5436096" y="0"/>
          <a:ext cx="3707904" cy="3239631"/>
        </p:xfrm>
        <a:graphic>
          <a:graphicData uri="http://schemas.openxmlformats.org/presentationml/2006/ole">
            <p:oleObj spid="_x0000_s1311746" name="Document" r:id="rId3" imgW="5003164" imgH="4566196" progId="Word.Document.8">
              <p:embed/>
            </p:oleObj>
          </a:graphicData>
        </a:graphic>
      </p:graphicFrame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559860" y="1660738"/>
            <a:ext cx="1035861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2859243" y="2884874"/>
            <a:ext cx="548227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467544" y="3212976"/>
            <a:ext cx="1656185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51" name="Straight Arrow Connector 50"/>
          <p:cNvCxnSpPr>
            <a:stCxn id="19" idx="2"/>
          </p:cNvCxnSpPr>
          <p:nvPr/>
        </p:nvCxnSpPr>
        <p:spPr>
          <a:xfrm flipH="1">
            <a:off x="1247230" y="2060848"/>
            <a:ext cx="1830561" cy="1112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9" idx="2"/>
          </p:cNvCxnSpPr>
          <p:nvPr/>
        </p:nvCxnSpPr>
        <p:spPr>
          <a:xfrm>
            <a:off x="3077791" y="2060848"/>
            <a:ext cx="41647" cy="752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543374" y="2308810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55" name="Straight Arrow Connector 54"/>
          <p:cNvCxnSpPr>
            <a:stCxn id="19" idx="2"/>
          </p:cNvCxnSpPr>
          <p:nvPr/>
        </p:nvCxnSpPr>
        <p:spPr>
          <a:xfrm>
            <a:off x="3077791" y="2060848"/>
            <a:ext cx="2273895" cy="104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911526" y="2380818"/>
            <a:ext cx="73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1463254" y="2380818"/>
            <a:ext cx="96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3995936" y="5301208"/>
            <a:ext cx="22829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Gain (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b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rain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Humidity) =</a:t>
            </a:r>
          </a:p>
          <a:p>
            <a:pPr eaLnBrk="0" hangingPunct="0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Gain (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b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rain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Temp) =</a:t>
            </a:r>
          </a:p>
          <a:p>
            <a:pPr eaLnBrk="0" hangingPunct="0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Gain (</a:t>
            </a:r>
            <a:r>
              <a:rPr lang="en-US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600" b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rain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Wind)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44" idx="2"/>
            <a:endCxn id="32" idx="0"/>
          </p:cNvCxnSpPr>
          <p:nvPr/>
        </p:nvCxnSpPr>
        <p:spPr>
          <a:xfrm flipH="1">
            <a:off x="484116" y="3613086"/>
            <a:ext cx="811521" cy="104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4" idx="2"/>
            <a:endCxn id="34" idx="0"/>
          </p:cNvCxnSpPr>
          <p:nvPr/>
        </p:nvCxnSpPr>
        <p:spPr>
          <a:xfrm>
            <a:off x="1295637" y="3613086"/>
            <a:ext cx="670157" cy="104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251520" y="4653136"/>
            <a:ext cx="465192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1691680" y="4653136"/>
            <a:ext cx="548227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1259632" y="3933056"/>
            <a:ext cx="909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539552" y="3933056"/>
            <a:ext cx="6511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4572000" y="3573016"/>
            <a:ext cx="1452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A50021"/>
                </a:solidFill>
                <a:latin typeface="Arial Narrow" pitchFamily="34" charset="0"/>
              </a:rPr>
              <a:t>4,5,6,10,14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4826000" y="3936553"/>
            <a:ext cx="76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A50021"/>
                </a:solidFill>
                <a:latin typeface="Arial Narrow" pitchFamily="34" charset="0"/>
              </a:rPr>
              <a:t>3+,2-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4572000" y="3140968"/>
            <a:ext cx="1293944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         ?        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smtClean="0"/>
          </a:p>
          <a:p>
            <a:fld id="{AB16C40E-8693-443A-B036-1FE9A1A04E5F}" type="slidenum">
              <a:rPr lang="en-GB" smtClean="0"/>
              <a:pPr/>
              <a:t>27</a:t>
            </a:fld>
            <a:endParaRPr lang="en-GB"/>
          </a:p>
        </p:txBody>
      </p:sp>
      <p:graphicFrame>
        <p:nvGraphicFramePr>
          <p:cNvPr id="1302533" name="Object 5"/>
          <p:cNvGraphicFramePr>
            <a:graphicFrameLocks noChangeAspect="1"/>
          </p:cNvGraphicFramePr>
          <p:nvPr/>
        </p:nvGraphicFramePr>
        <p:xfrm>
          <a:off x="5436096" y="0"/>
          <a:ext cx="3707904" cy="3239631"/>
        </p:xfrm>
        <a:graphic>
          <a:graphicData uri="http://schemas.openxmlformats.org/presentationml/2006/ole">
            <p:oleObj spid="_x0000_s1312770" name="Document" r:id="rId3" imgW="5003164" imgH="4566196" progId="Word.Document.8">
              <p:embed/>
            </p:oleObj>
          </a:graphicData>
        </a:graphic>
      </p:graphicFrame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559860" y="1660738"/>
            <a:ext cx="1035861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2859243" y="2884874"/>
            <a:ext cx="548227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467544" y="3212976"/>
            <a:ext cx="1656185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51" name="Straight Arrow Connector 50"/>
          <p:cNvCxnSpPr>
            <a:stCxn id="19" idx="2"/>
          </p:cNvCxnSpPr>
          <p:nvPr/>
        </p:nvCxnSpPr>
        <p:spPr>
          <a:xfrm flipH="1">
            <a:off x="1247230" y="2060848"/>
            <a:ext cx="1830561" cy="11120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9" idx="2"/>
          </p:cNvCxnSpPr>
          <p:nvPr/>
        </p:nvCxnSpPr>
        <p:spPr>
          <a:xfrm>
            <a:off x="3077791" y="2060848"/>
            <a:ext cx="41647" cy="7520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543374" y="2308810"/>
            <a:ext cx="127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55" name="Straight Arrow Connector 54"/>
          <p:cNvCxnSpPr>
            <a:stCxn id="19" idx="2"/>
            <a:endCxn id="33" idx="0"/>
          </p:cNvCxnSpPr>
          <p:nvPr/>
        </p:nvCxnSpPr>
        <p:spPr>
          <a:xfrm>
            <a:off x="3077791" y="2060848"/>
            <a:ext cx="1842157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911526" y="2380818"/>
            <a:ext cx="735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1463254" y="2380818"/>
            <a:ext cx="96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24" name="Straight Arrow Connector 23"/>
          <p:cNvCxnSpPr>
            <a:stCxn id="44" idx="2"/>
            <a:endCxn id="32" idx="0"/>
          </p:cNvCxnSpPr>
          <p:nvPr/>
        </p:nvCxnSpPr>
        <p:spPr>
          <a:xfrm flipH="1">
            <a:off x="484116" y="3613086"/>
            <a:ext cx="811521" cy="104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44" idx="2"/>
            <a:endCxn id="34" idx="0"/>
          </p:cNvCxnSpPr>
          <p:nvPr/>
        </p:nvCxnSpPr>
        <p:spPr>
          <a:xfrm>
            <a:off x="1295637" y="3613086"/>
            <a:ext cx="670157" cy="104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251520" y="4653136"/>
            <a:ext cx="465192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1691680" y="4653136"/>
            <a:ext cx="548227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1259632" y="3933056"/>
            <a:ext cx="9092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539552" y="3933056"/>
            <a:ext cx="6511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>
            <a:off x="4572000" y="3140968"/>
            <a:ext cx="695896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Wind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923928" y="4581128"/>
            <a:ext cx="465192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5364088" y="4581128"/>
            <a:ext cx="548227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cxnSp>
        <p:nvCxnSpPr>
          <p:cNvPr id="39" name="Straight Arrow Connector 38"/>
          <p:cNvCxnSpPr>
            <a:stCxn id="33" idx="2"/>
          </p:cNvCxnSpPr>
          <p:nvPr/>
        </p:nvCxnSpPr>
        <p:spPr>
          <a:xfrm flipH="1">
            <a:off x="4139952" y="3541078"/>
            <a:ext cx="779996" cy="104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3" idx="2"/>
            <a:endCxn id="36" idx="0"/>
          </p:cNvCxnSpPr>
          <p:nvPr/>
        </p:nvCxnSpPr>
        <p:spPr>
          <a:xfrm>
            <a:off x="4919948" y="3541078"/>
            <a:ext cx="718254" cy="104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5004048" y="3861048"/>
            <a:ext cx="7308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Weak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4067944" y="3861048"/>
            <a:ext cx="862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Strong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0"/>
              <a:t>Tutorial/Exercise Questions</a:t>
            </a:r>
            <a:endParaRPr lang="en-US" b="0"/>
          </a:p>
        </p:txBody>
      </p:sp>
      <p:sp>
        <p:nvSpPr>
          <p:cNvPr id="130253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  <a:tabLst>
                <a:tab pos="88900" algn="l"/>
              </a:tabLst>
            </a:pPr>
            <a:endParaRPr lang="en-US" sz="1400" dirty="0"/>
          </a:p>
          <a:p>
            <a:pPr marL="457200" indent="-457200">
              <a:buFont typeface="Wingdings" pitchFamily="2" charset="2"/>
              <a:buAutoNum type="arabicPeriod"/>
              <a:tabLst>
                <a:tab pos="88900" algn="l"/>
              </a:tabLst>
            </a:pPr>
            <a:endParaRPr lang="en-US" sz="1400" dirty="0"/>
          </a:p>
          <a:p>
            <a:pPr marL="457200" indent="-457200">
              <a:buFont typeface="Wingdings" pitchFamily="2" charset="2"/>
              <a:buAutoNum type="arabicPeriod"/>
              <a:tabLst>
                <a:tab pos="88900" algn="l"/>
              </a:tabLst>
            </a:pPr>
            <a:endParaRPr lang="en-GB" sz="12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G53MLE  Machine Learning Dr Guoping Qiu</a:t>
            </a:r>
            <a:endParaRPr lang="en-GB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45AD92BD-C216-4AE5-A0E0-9CAAA7B8C636}" type="slidenum">
              <a:rPr lang="en-GB"/>
              <a:pPr/>
              <a:t>28</a:t>
            </a:fld>
            <a:endParaRPr lang="en-GB"/>
          </a:p>
        </p:txBody>
      </p:sp>
      <p:sp>
        <p:nvSpPr>
          <p:cNvPr id="1302532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592" y="1556792"/>
            <a:ext cx="734481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400" dirty="0" smtClean="0">
                <a:latin typeface="Times New Roman"/>
              </a:rPr>
              <a:t>An experiment has produced the following 3d feature vectors X = (x</a:t>
            </a:r>
            <a:r>
              <a:rPr lang="en-GB" sz="1400" baseline="-25000" dirty="0" smtClean="0">
                <a:latin typeface="Times New Roman"/>
              </a:rPr>
              <a:t>1</a:t>
            </a:r>
            <a:r>
              <a:rPr lang="en-GB" sz="1400" dirty="0" smtClean="0">
                <a:latin typeface="Times New Roman"/>
              </a:rPr>
              <a:t>, x</a:t>
            </a:r>
            <a:r>
              <a:rPr lang="en-GB" sz="1400" baseline="-25000" dirty="0" smtClean="0">
                <a:latin typeface="Times New Roman"/>
              </a:rPr>
              <a:t>2</a:t>
            </a:r>
            <a:r>
              <a:rPr lang="en-GB" sz="1400" dirty="0" smtClean="0">
                <a:latin typeface="Times New Roman"/>
              </a:rPr>
              <a:t>, x</a:t>
            </a:r>
            <a:r>
              <a:rPr lang="en-GB" sz="1400" baseline="-25000" dirty="0" smtClean="0">
                <a:latin typeface="Times New Roman"/>
              </a:rPr>
              <a:t>3</a:t>
            </a:r>
            <a:r>
              <a:rPr lang="en-GB" sz="1400" dirty="0" smtClean="0">
                <a:latin typeface="Times New Roman"/>
              </a:rPr>
              <a:t>) belonging to two classes. Design a decision tree classifier to class an unknown feature vector X = (1, 2, 1).</a:t>
            </a:r>
          </a:p>
          <a:p>
            <a:pPr algn="just"/>
            <a:endParaRPr lang="en-GB" sz="1400" dirty="0" smtClean="0">
              <a:latin typeface="Times New Roman"/>
            </a:endParaRPr>
          </a:p>
          <a:p>
            <a:r>
              <a:rPr lang="en-GB" sz="1400" dirty="0" smtClean="0">
                <a:latin typeface="Times New Roman"/>
              </a:rPr>
              <a:t>X = (x</a:t>
            </a:r>
            <a:r>
              <a:rPr lang="en-GB" sz="1400" baseline="-25000" dirty="0" smtClean="0">
                <a:latin typeface="Times New Roman"/>
              </a:rPr>
              <a:t>1</a:t>
            </a:r>
            <a:r>
              <a:rPr lang="en-GB" sz="1400" dirty="0" smtClean="0">
                <a:latin typeface="Times New Roman"/>
              </a:rPr>
              <a:t>, x</a:t>
            </a:r>
            <a:r>
              <a:rPr lang="en-GB" sz="1400" baseline="-25000" dirty="0" smtClean="0">
                <a:latin typeface="Times New Roman"/>
              </a:rPr>
              <a:t>2</a:t>
            </a:r>
            <a:r>
              <a:rPr lang="en-GB" sz="1400" dirty="0" smtClean="0">
                <a:latin typeface="Times New Roman"/>
              </a:rPr>
              <a:t>, x</a:t>
            </a:r>
            <a:r>
              <a:rPr lang="en-GB" sz="1400" baseline="-25000" dirty="0" smtClean="0">
                <a:latin typeface="Times New Roman"/>
              </a:rPr>
              <a:t>3</a:t>
            </a:r>
            <a:r>
              <a:rPr lang="en-GB" sz="1400" dirty="0" smtClean="0">
                <a:latin typeface="Times New Roman"/>
              </a:rPr>
              <a:t>)	</a:t>
            </a:r>
            <a:endParaRPr lang="en-US" sz="1400" dirty="0" smtClean="0">
              <a:latin typeface="Times New Roman"/>
            </a:endParaRPr>
          </a:p>
          <a:p>
            <a:r>
              <a:rPr lang="en-GB" sz="1400" dirty="0" smtClean="0">
                <a:latin typeface="Times New Roman"/>
              </a:rPr>
              <a:t>x</a:t>
            </a:r>
            <a:r>
              <a:rPr lang="en-GB" sz="1400" baseline="-25000" dirty="0" smtClean="0">
                <a:latin typeface="Times New Roman"/>
              </a:rPr>
              <a:t>1</a:t>
            </a:r>
            <a:r>
              <a:rPr lang="en-GB" sz="1400" dirty="0" smtClean="0">
                <a:latin typeface="Times New Roman"/>
              </a:rPr>
              <a:t>	x</a:t>
            </a:r>
            <a:r>
              <a:rPr lang="en-GB" sz="1400" baseline="-25000" dirty="0" smtClean="0">
                <a:latin typeface="Times New Roman"/>
              </a:rPr>
              <a:t>2</a:t>
            </a:r>
            <a:r>
              <a:rPr lang="en-GB" sz="1400" dirty="0" smtClean="0">
                <a:latin typeface="Times New Roman"/>
              </a:rPr>
              <a:t>	x</a:t>
            </a:r>
            <a:r>
              <a:rPr lang="en-GB" sz="1400" baseline="-25000" dirty="0" smtClean="0">
                <a:latin typeface="Times New Roman"/>
              </a:rPr>
              <a:t>3</a:t>
            </a:r>
            <a:r>
              <a:rPr lang="en-GB" sz="1400" dirty="0" smtClean="0">
                <a:latin typeface="Times New Roman"/>
              </a:rPr>
              <a:t>	</a:t>
            </a:r>
            <a:r>
              <a:rPr lang="en-GB" sz="1400" dirty="0" smtClean="0">
                <a:latin typeface="Times New Roman"/>
              </a:rPr>
              <a:t>Classes</a:t>
            </a:r>
          </a:p>
          <a:p>
            <a:r>
              <a:rPr lang="en-GB" sz="1400" dirty="0" smtClean="0">
                <a:latin typeface="Times New Roman"/>
              </a:rPr>
              <a:t>	</a:t>
            </a:r>
            <a:endParaRPr lang="en-US" sz="1400" dirty="0" smtClean="0">
              <a:latin typeface="Times New Roman"/>
            </a:endParaRPr>
          </a:p>
          <a:p>
            <a:r>
              <a:rPr lang="en-GB" sz="1400" dirty="0" smtClean="0">
                <a:latin typeface="Times New Roman"/>
              </a:rPr>
              <a:t>1	1	1	1	</a:t>
            </a:r>
            <a:endParaRPr lang="en-US" sz="1400" dirty="0" smtClean="0">
              <a:latin typeface="Times New Roman"/>
            </a:endParaRPr>
          </a:p>
          <a:p>
            <a:r>
              <a:rPr lang="en-GB" sz="1400" dirty="0" smtClean="0">
                <a:latin typeface="Times New Roman"/>
              </a:rPr>
              <a:t>1	1	1	2	</a:t>
            </a:r>
            <a:endParaRPr lang="en-US" sz="1400" dirty="0" smtClean="0">
              <a:latin typeface="Times New Roman"/>
            </a:endParaRPr>
          </a:p>
          <a:p>
            <a:r>
              <a:rPr lang="en-GB" sz="1400" dirty="0" smtClean="0">
                <a:latin typeface="Times New Roman"/>
              </a:rPr>
              <a:t>1	1	1	1	</a:t>
            </a:r>
            <a:endParaRPr lang="en-US" sz="1400" dirty="0" smtClean="0">
              <a:latin typeface="Times New Roman"/>
            </a:endParaRPr>
          </a:p>
          <a:p>
            <a:r>
              <a:rPr lang="en-GB" sz="1400" dirty="0" smtClean="0">
                <a:latin typeface="Times New Roman"/>
              </a:rPr>
              <a:t>2	1	1	2	</a:t>
            </a:r>
            <a:endParaRPr lang="en-US" sz="1400" dirty="0" smtClean="0">
              <a:latin typeface="Times New Roman"/>
            </a:endParaRPr>
          </a:p>
          <a:p>
            <a:r>
              <a:rPr lang="en-GB" sz="1400" dirty="0" smtClean="0">
                <a:latin typeface="Times New Roman"/>
              </a:rPr>
              <a:t>2	1	2	1	</a:t>
            </a:r>
            <a:endParaRPr lang="en-US" sz="1400" dirty="0" smtClean="0">
              <a:latin typeface="Times New Roman"/>
            </a:endParaRPr>
          </a:p>
          <a:p>
            <a:r>
              <a:rPr lang="en-GB" sz="1400" dirty="0" smtClean="0">
                <a:latin typeface="Times New Roman"/>
              </a:rPr>
              <a:t>2	2	2	2	</a:t>
            </a:r>
            <a:endParaRPr lang="en-US" sz="1400" dirty="0" smtClean="0">
              <a:latin typeface="Times New Roman"/>
            </a:endParaRPr>
          </a:p>
          <a:p>
            <a:r>
              <a:rPr lang="en-GB" sz="1400" dirty="0" smtClean="0">
                <a:latin typeface="Times New Roman"/>
              </a:rPr>
              <a:t>2	2	2	1	</a:t>
            </a:r>
            <a:endParaRPr lang="en-US" sz="1400" dirty="0" smtClean="0">
              <a:latin typeface="Times New Roman"/>
            </a:endParaRPr>
          </a:p>
          <a:p>
            <a:r>
              <a:rPr lang="en-GB" sz="1400" dirty="0" smtClean="0">
                <a:latin typeface="Times New Roman"/>
              </a:rPr>
              <a:t>2	2	1	2	</a:t>
            </a:r>
            <a:endParaRPr lang="en-US" sz="1400" dirty="0" smtClean="0">
              <a:latin typeface="Times New Roman"/>
            </a:endParaRPr>
          </a:p>
          <a:p>
            <a:r>
              <a:rPr lang="en-GB" sz="1400" dirty="0" smtClean="0">
                <a:latin typeface="Times New Roman"/>
              </a:rPr>
              <a:t>1	2	2	2	</a:t>
            </a:r>
            <a:endParaRPr lang="en-US" sz="1400" dirty="0" smtClean="0">
              <a:latin typeface="Times New Roman"/>
            </a:endParaRPr>
          </a:p>
          <a:p>
            <a:r>
              <a:rPr lang="en-GB" sz="1400" dirty="0" smtClean="0">
                <a:latin typeface="Times New Roman"/>
              </a:rPr>
              <a:t>1	1	2	1	</a:t>
            </a:r>
            <a:endParaRPr lang="en-US" sz="1400" dirty="0" smtClean="0">
              <a:latin typeface="Times New Roman"/>
            </a:endParaRPr>
          </a:p>
          <a:p>
            <a:r>
              <a:rPr lang="en-GB" sz="1400" dirty="0" smtClean="0">
                <a:latin typeface="Times New Roman"/>
              </a:rPr>
              <a:t>	</a:t>
            </a:r>
            <a:endParaRPr lang="en-US" sz="1400" dirty="0" smtClean="0">
              <a:latin typeface="Times New Roman"/>
            </a:endParaRPr>
          </a:p>
          <a:p>
            <a:r>
              <a:rPr lang="en-GB" sz="1400" dirty="0" smtClean="0">
                <a:latin typeface="Times New Roman"/>
              </a:rPr>
              <a:t>1	2	1	= ?	</a:t>
            </a:r>
            <a:endParaRPr lang="en-US" sz="1400" dirty="0" smtClean="0">
              <a:latin typeface="Times New Roman"/>
            </a:endParaRPr>
          </a:p>
          <a:p>
            <a:pPr algn="r"/>
            <a:endParaRPr lang="en-GB" sz="1400" dirty="0" smtClean="0">
              <a:latin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Trees</a:t>
            </a:r>
            <a:endParaRPr lang="en-US" dirty="0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>
            <a:normAutofit/>
          </a:bodyPr>
          <a:lstStyle/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1800" dirty="0" smtClean="0"/>
              <a:t>A hierarchical data structure that represents data by implementing a divide and conquer strategy </a:t>
            </a:r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1800" dirty="0" smtClean="0"/>
              <a:t>Can be used as a non-parametric classification </a:t>
            </a:r>
            <a:r>
              <a:rPr lang="en-GB" sz="1800" dirty="0" smtClean="0"/>
              <a:t>method</a:t>
            </a:r>
            <a:r>
              <a:rPr lang="en-GB" sz="1800" dirty="0" smtClean="0"/>
              <a:t>. </a:t>
            </a:r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1800" dirty="0" smtClean="0"/>
              <a:t>Given a collection of examples, learn a decision tree that represents it</a:t>
            </a:r>
            <a:r>
              <a:rPr lang="en-GB" sz="1800" dirty="0" smtClean="0"/>
              <a:t>.</a:t>
            </a:r>
            <a:endParaRPr lang="en-GB" sz="1800" dirty="0" smtClean="0"/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1800" dirty="0" smtClean="0"/>
              <a:t>Use this representation to classify new examples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endParaRPr lang="en-GB" sz="1600" dirty="0"/>
          </a:p>
        </p:txBody>
      </p:sp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F84C7E-A757-425F-B5F7-E8B90225706C}" type="slidenum">
              <a:rPr lang="en-GB"/>
              <a:pPr/>
              <a:t>3</a:t>
            </a:fld>
            <a:endParaRPr lang="en-GB"/>
          </a:p>
        </p:txBody>
      </p:sp>
      <p:sp>
        <p:nvSpPr>
          <p:cNvPr id="127590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Trees</a:t>
            </a:r>
            <a:endParaRPr lang="en-US" dirty="0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>
            <a:normAutofit/>
          </a:bodyPr>
          <a:lstStyle/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1800" dirty="0" smtClean="0"/>
              <a:t>Each node is associated with a feature (one of the elements of a feature vector that represent an object);</a:t>
            </a:r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1800" dirty="0" smtClean="0"/>
              <a:t>Each node test the value of its associated feature; </a:t>
            </a:r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1800" dirty="0" smtClean="0"/>
              <a:t>There </a:t>
            </a:r>
            <a:r>
              <a:rPr lang="en-GB" sz="1800" dirty="0" smtClean="0"/>
              <a:t>is one branch for each value of the feature </a:t>
            </a:r>
            <a:endParaRPr lang="en-GB" sz="1800" dirty="0" smtClean="0"/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1800" dirty="0" smtClean="0"/>
              <a:t>Leaves </a:t>
            </a:r>
            <a:r>
              <a:rPr lang="en-GB" sz="1800" dirty="0" smtClean="0"/>
              <a:t>specify the categories (classes</a:t>
            </a:r>
            <a:r>
              <a:rPr lang="en-GB" sz="1800" dirty="0" smtClean="0"/>
              <a:t>)</a:t>
            </a:r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1800" dirty="0" smtClean="0"/>
              <a:t>Can </a:t>
            </a:r>
            <a:r>
              <a:rPr lang="en-GB" sz="1800" dirty="0" smtClean="0"/>
              <a:t>categorize instances into multiple disjoint categories – multi-class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endParaRPr lang="en-GB" sz="1600" dirty="0"/>
          </a:p>
        </p:txBody>
      </p:sp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F84C7E-A757-425F-B5F7-E8B90225706C}" type="slidenum">
              <a:rPr lang="en-GB"/>
              <a:pPr/>
              <a:t>4</a:t>
            </a:fld>
            <a:endParaRPr lang="en-GB"/>
          </a:p>
        </p:txBody>
      </p:sp>
      <p:sp>
        <p:nvSpPr>
          <p:cNvPr id="127590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427984" y="4725144"/>
            <a:ext cx="5556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331640" y="4598715"/>
            <a:ext cx="1074738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539552" y="5805264"/>
            <a:ext cx="461963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2483768" y="5805264"/>
            <a:ext cx="5556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6444208" y="4598715"/>
            <a:ext cx="692150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Wind</a:t>
            </a: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5292080" y="5805264"/>
            <a:ext cx="461963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8172400" y="5805264"/>
            <a:ext cx="5556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4191397" y="3429000"/>
            <a:ext cx="1027113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cxnSp>
        <p:nvCxnSpPr>
          <p:cNvPr id="55" name="Straight Arrow Connector 54"/>
          <p:cNvCxnSpPr>
            <a:stCxn id="29" idx="2"/>
            <a:endCxn id="44" idx="0"/>
          </p:cNvCxnSpPr>
          <p:nvPr/>
        </p:nvCxnSpPr>
        <p:spPr>
          <a:xfrm flipH="1">
            <a:off x="1869009" y="3825875"/>
            <a:ext cx="2835945" cy="772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9" idx="2"/>
          </p:cNvCxnSpPr>
          <p:nvPr/>
        </p:nvCxnSpPr>
        <p:spPr>
          <a:xfrm>
            <a:off x="4704954" y="3825875"/>
            <a:ext cx="11062" cy="899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9" idx="2"/>
            <a:endCxn id="37" idx="0"/>
          </p:cNvCxnSpPr>
          <p:nvPr/>
        </p:nvCxnSpPr>
        <p:spPr>
          <a:xfrm>
            <a:off x="4704954" y="3825875"/>
            <a:ext cx="2085329" cy="772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5652120" y="4005064"/>
            <a:ext cx="635000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2771800" y="4005064"/>
            <a:ext cx="820738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139952" y="4005064"/>
            <a:ext cx="1076325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7" name="Straight Arrow Connector 66"/>
          <p:cNvCxnSpPr>
            <a:stCxn id="44" idx="2"/>
            <a:endCxn id="49" idx="0"/>
          </p:cNvCxnSpPr>
          <p:nvPr/>
        </p:nvCxnSpPr>
        <p:spPr>
          <a:xfrm flipH="1">
            <a:off x="770534" y="4995590"/>
            <a:ext cx="1098475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2"/>
            <a:endCxn id="50" idx="0"/>
          </p:cNvCxnSpPr>
          <p:nvPr/>
        </p:nvCxnSpPr>
        <p:spPr>
          <a:xfrm>
            <a:off x="1869009" y="4995590"/>
            <a:ext cx="892572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7" idx="2"/>
            <a:endCxn id="40" idx="0"/>
          </p:cNvCxnSpPr>
          <p:nvPr/>
        </p:nvCxnSpPr>
        <p:spPr>
          <a:xfrm flipH="1">
            <a:off x="5523062" y="4995590"/>
            <a:ext cx="1267221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37" idx="2"/>
            <a:endCxn id="41" idx="0"/>
          </p:cNvCxnSpPr>
          <p:nvPr/>
        </p:nvCxnSpPr>
        <p:spPr>
          <a:xfrm>
            <a:off x="6790283" y="4995590"/>
            <a:ext cx="1659930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971600" y="5229200"/>
            <a:ext cx="646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7020272" y="5229200"/>
            <a:ext cx="785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 Weak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5796136" y="5229200"/>
            <a:ext cx="855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Strong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1979712" y="5229200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Trees</a:t>
            </a:r>
            <a:endParaRPr lang="en-US" dirty="0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>
            <a:normAutofit/>
          </a:bodyPr>
          <a:lstStyle/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2000" dirty="0" smtClean="0"/>
              <a:t>Play Tennis Example</a:t>
            </a:r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2000" dirty="0" smtClean="0"/>
              <a:t>Feature Vector = (Outlook, Temperature, Humidity, Wind)</a:t>
            </a:r>
            <a:endParaRPr lang="en-GB" sz="2000" dirty="0"/>
          </a:p>
        </p:txBody>
      </p:sp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F84C7E-A757-425F-B5F7-E8B90225706C}" type="slidenum">
              <a:rPr lang="en-GB"/>
              <a:pPr/>
              <a:t>5</a:t>
            </a:fld>
            <a:endParaRPr lang="en-GB"/>
          </a:p>
        </p:txBody>
      </p:sp>
      <p:sp>
        <p:nvSpPr>
          <p:cNvPr id="127590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427984" y="3933056"/>
            <a:ext cx="5556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331640" y="3734619"/>
            <a:ext cx="1074738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539552" y="4941168"/>
            <a:ext cx="461963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2483768" y="4941168"/>
            <a:ext cx="5556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6444208" y="3734619"/>
            <a:ext cx="692150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Wind</a:t>
            </a: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5292080" y="4941168"/>
            <a:ext cx="461963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8172400" y="4941168"/>
            <a:ext cx="5556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4191397" y="2564904"/>
            <a:ext cx="1027113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cxnSp>
        <p:nvCxnSpPr>
          <p:cNvPr id="55" name="Straight Arrow Connector 54"/>
          <p:cNvCxnSpPr>
            <a:stCxn id="29" idx="2"/>
            <a:endCxn id="44" idx="0"/>
          </p:cNvCxnSpPr>
          <p:nvPr/>
        </p:nvCxnSpPr>
        <p:spPr>
          <a:xfrm flipH="1">
            <a:off x="1869009" y="2961779"/>
            <a:ext cx="2835945" cy="772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9" idx="2"/>
          </p:cNvCxnSpPr>
          <p:nvPr/>
        </p:nvCxnSpPr>
        <p:spPr>
          <a:xfrm>
            <a:off x="4704954" y="2961779"/>
            <a:ext cx="11062" cy="899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9" idx="2"/>
            <a:endCxn id="37" idx="0"/>
          </p:cNvCxnSpPr>
          <p:nvPr/>
        </p:nvCxnSpPr>
        <p:spPr>
          <a:xfrm>
            <a:off x="4704954" y="2961779"/>
            <a:ext cx="2085329" cy="772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5652120" y="3140968"/>
            <a:ext cx="635000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2771800" y="3140968"/>
            <a:ext cx="820738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139952" y="3140968"/>
            <a:ext cx="1076325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7" name="Straight Arrow Connector 66"/>
          <p:cNvCxnSpPr>
            <a:stCxn id="44" idx="2"/>
            <a:endCxn id="49" idx="0"/>
          </p:cNvCxnSpPr>
          <p:nvPr/>
        </p:nvCxnSpPr>
        <p:spPr>
          <a:xfrm flipH="1">
            <a:off x="770534" y="4131494"/>
            <a:ext cx="1098475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2"/>
            <a:endCxn id="50" idx="0"/>
          </p:cNvCxnSpPr>
          <p:nvPr/>
        </p:nvCxnSpPr>
        <p:spPr>
          <a:xfrm>
            <a:off x="1869009" y="4131494"/>
            <a:ext cx="892572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7" idx="2"/>
            <a:endCxn id="40" idx="0"/>
          </p:cNvCxnSpPr>
          <p:nvPr/>
        </p:nvCxnSpPr>
        <p:spPr>
          <a:xfrm flipH="1">
            <a:off x="5523062" y="4131494"/>
            <a:ext cx="1267221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37" idx="2"/>
            <a:endCxn id="41" idx="0"/>
          </p:cNvCxnSpPr>
          <p:nvPr/>
        </p:nvCxnSpPr>
        <p:spPr>
          <a:xfrm>
            <a:off x="6790283" y="4131494"/>
            <a:ext cx="1659930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971600" y="4365104"/>
            <a:ext cx="646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7020272" y="4365104"/>
            <a:ext cx="785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 Weak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5796136" y="4365104"/>
            <a:ext cx="855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Strong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1979712" y="4365104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Trees</a:t>
            </a:r>
            <a:endParaRPr lang="en-US" dirty="0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>
            <a:normAutofit/>
          </a:bodyPr>
          <a:lstStyle/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endParaRPr lang="en-GB" sz="1600" dirty="0"/>
          </a:p>
        </p:txBody>
      </p:sp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F84C7E-A757-425F-B5F7-E8B90225706C}" type="slidenum">
              <a:rPr lang="en-GB"/>
              <a:pPr/>
              <a:t>6</a:t>
            </a:fld>
            <a:endParaRPr lang="en-GB"/>
          </a:p>
        </p:txBody>
      </p:sp>
      <p:sp>
        <p:nvSpPr>
          <p:cNvPr id="127590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448423" y="3086547"/>
            <a:ext cx="5556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331640" y="3086547"/>
            <a:ext cx="1074738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539552" y="4293096"/>
            <a:ext cx="461963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2483768" y="4293096"/>
            <a:ext cx="5556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6444208" y="3086547"/>
            <a:ext cx="692150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Wind</a:t>
            </a: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5292080" y="4293096"/>
            <a:ext cx="461963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8172400" y="4293096"/>
            <a:ext cx="5556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4191397" y="1916832"/>
            <a:ext cx="1027113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cxnSp>
        <p:nvCxnSpPr>
          <p:cNvPr id="55" name="Straight Arrow Connector 54"/>
          <p:cNvCxnSpPr>
            <a:stCxn id="29" idx="2"/>
            <a:endCxn id="44" idx="0"/>
          </p:cNvCxnSpPr>
          <p:nvPr/>
        </p:nvCxnSpPr>
        <p:spPr>
          <a:xfrm flipH="1">
            <a:off x="1869009" y="2313707"/>
            <a:ext cx="2835945" cy="772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9" idx="2"/>
          </p:cNvCxnSpPr>
          <p:nvPr/>
        </p:nvCxnSpPr>
        <p:spPr>
          <a:xfrm>
            <a:off x="4704954" y="2313707"/>
            <a:ext cx="11062" cy="899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9" idx="2"/>
            <a:endCxn id="37" idx="0"/>
          </p:cNvCxnSpPr>
          <p:nvPr/>
        </p:nvCxnSpPr>
        <p:spPr>
          <a:xfrm>
            <a:off x="4704954" y="2313707"/>
            <a:ext cx="2085329" cy="772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5652120" y="2492896"/>
            <a:ext cx="635000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2771800" y="2492896"/>
            <a:ext cx="820738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139952" y="2492896"/>
            <a:ext cx="1076325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7" name="Straight Arrow Connector 66"/>
          <p:cNvCxnSpPr>
            <a:stCxn id="44" idx="2"/>
            <a:endCxn id="49" idx="0"/>
          </p:cNvCxnSpPr>
          <p:nvPr/>
        </p:nvCxnSpPr>
        <p:spPr>
          <a:xfrm flipH="1">
            <a:off x="770534" y="3483422"/>
            <a:ext cx="1098475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2"/>
            <a:endCxn id="50" idx="0"/>
          </p:cNvCxnSpPr>
          <p:nvPr/>
        </p:nvCxnSpPr>
        <p:spPr>
          <a:xfrm>
            <a:off x="1869009" y="3483422"/>
            <a:ext cx="892572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7" idx="2"/>
            <a:endCxn id="40" idx="0"/>
          </p:cNvCxnSpPr>
          <p:nvPr/>
        </p:nvCxnSpPr>
        <p:spPr>
          <a:xfrm flipH="1">
            <a:off x="5523062" y="3483422"/>
            <a:ext cx="1267221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37" idx="2"/>
            <a:endCxn id="41" idx="0"/>
          </p:cNvCxnSpPr>
          <p:nvPr/>
        </p:nvCxnSpPr>
        <p:spPr>
          <a:xfrm>
            <a:off x="6790283" y="3483422"/>
            <a:ext cx="1659930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971600" y="3717032"/>
            <a:ext cx="646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7020272" y="3717032"/>
            <a:ext cx="785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 Weak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5796136" y="3717032"/>
            <a:ext cx="855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Strong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1979712" y="3717032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6660232" y="1052736"/>
            <a:ext cx="1944216" cy="1152128"/>
          </a:xfrm>
          <a:prstGeom prst="wedgeRoundRectCallout">
            <a:avLst>
              <a:gd name="adj1" fmla="val -121003"/>
              <a:gd name="adj2" fmla="val 48419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Node associated with a feature</a:t>
            </a:r>
            <a:endParaRPr lang="en-GB" sz="1800" dirty="0"/>
          </a:p>
        </p:txBody>
      </p:sp>
      <p:sp>
        <p:nvSpPr>
          <p:cNvPr id="33" name="Rounded Rectangular Callout 32"/>
          <p:cNvSpPr/>
          <p:nvPr/>
        </p:nvSpPr>
        <p:spPr>
          <a:xfrm>
            <a:off x="179512" y="980728"/>
            <a:ext cx="1944216" cy="1152128"/>
          </a:xfrm>
          <a:prstGeom prst="wedgeRoundRectCallout">
            <a:avLst>
              <a:gd name="adj1" fmla="val 26161"/>
              <a:gd name="adj2" fmla="val 126505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Node associated with a feature</a:t>
            </a:r>
            <a:endParaRPr lang="en-GB" sz="1800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6588224" y="5157192"/>
            <a:ext cx="1944216" cy="1152128"/>
          </a:xfrm>
          <a:prstGeom prst="wedgeRoundRectCallout">
            <a:avLst>
              <a:gd name="adj1" fmla="val -39077"/>
              <a:gd name="adj2" fmla="val -199920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Node associated with a feature</a:t>
            </a:r>
            <a:endParaRPr lang="en-GB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Trees</a:t>
            </a:r>
            <a:endParaRPr lang="en-US" dirty="0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>
            <a:normAutofit/>
          </a:bodyPr>
          <a:lstStyle/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2000" dirty="0" smtClean="0"/>
              <a:t>Play Tennis Example</a:t>
            </a:r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2000" dirty="0" smtClean="0"/>
              <a:t>Feature values: 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1600" dirty="0" smtClean="0"/>
              <a:t>Outlook = (sunny, overcast, rain)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1600" dirty="0" smtClean="0"/>
              <a:t>Temperature =(hot, mild, cool)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1600" dirty="0" smtClean="0"/>
              <a:t>Humidity  = (high, normal)</a:t>
            </a:r>
          </a:p>
          <a:p>
            <a:pPr marL="838200" lvl="1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1600" dirty="0" smtClean="0"/>
              <a:t>Wind =(strong, weak)</a:t>
            </a:r>
            <a:endParaRPr lang="en-GB" sz="1600" dirty="0"/>
          </a:p>
        </p:txBody>
      </p:sp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F84C7E-A757-425F-B5F7-E8B90225706C}" type="slidenum">
              <a:rPr lang="en-GB"/>
              <a:pPr/>
              <a:t>7</a:t>
            </a:fld>
            <a:endParaRPr lang="en-GB"/>
          </a:p>
        </p:txBody>
      </p:sp>
      <p:sp>
        <p:nvSpPr>
          <p:cNvPr id="127590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Trees</a:t>
            </a:r>
            <a:endParaRPr lang="en-US" dirty="0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>
            <a:normAutofit/>
          </a:bodyPr>
          <a:lstStyle/>
          <a:p>
            <a:pPr marL="438150" lvl="1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1600" dirty="0" smtClean="0"/>
              <a:t>Outlook = (sunny, overcast, rain)</a:t>
            </a:r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endParaRPr lang="en-GB" sz="2000" dirty="0"/>
          </a:p>
        </p:txBody>
      </p:sp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F84C7E-A757-425F-B5F7-E8B90225706C}" type="slidenum">
              <a:rPr lang="en-GB"/>
              <a:pPr/>
              <a:t>8</a:t>
            </a:fld>
            <a:endParaRPr lang="en-GB"/>
          </a:p>
        </p:txBody>
      </p:sp>
      <p:sp>
        <p:nvSpPr>
          <p:cNvPr id="127590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448423" y="3086547"/>
            <a:ext cx="5556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331640" y="3086547"/>
            <a:ext cx="1074738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539552" y="4293096"/>
            <a:ext cx="461963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2483768" y="4293096"/>
            <a:ext cx="5556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6444208" y="3086547"/>
            <a:ext cx="692150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Wind</a:t>
            </a: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5292080" y="4293096"/>
            <a:ext cx="461963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8172400" y="4293096"/>
            <a:ext cx="5556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4191397" y="1916832"/>
            <a:ext cx="1027113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cxnSp>
        <p:nvCxnSpPr>
          <p:cNvPr id="55" name="Straight Arrow Connector 54"/>
          <p:cNvCxnSpPr>
            <a:stCxn id="29" idx="2"/>
            <a:endCxn id="44" idx="0"/>
          </p:cNvCxnSpPr>
          <p:nvPr/>
        </p:nvCxnSpPr>
        <p:spPr>
          <a:xfrm flipH="1">
            <a:off x="1869009" y="2313707"/>
            <a:ext cx="2835945" cy="772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9" idx="2"/>
          </p:cNvCxnSpPr>
          <p:nvPr/>
        </p:nvCxnSpPr>
        <p:spPr>
          <a:xfrm>
            <a:off x="4704954" y="2313707"/>
            <a:ext cx="11062" cy="899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9" idx="2"/>
            <a:endCxn id="37" idx="0"/>
          </p:cNvCxnSpPr>
          <p:nvPr/>
        </p:nvCxnSpPr>
        <p:spPr>
          <a:xfrm>
            <a:off x="4704954" y="2313707"/>
            <a:ext cx="2085329" cy="772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5652120" y="2492896"/>
            <a:ext cx="635000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2771800" y="2492896"/>
            <a:ext cx="820738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139952" y="2492896"/>
            <a:ext cx="1076325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7" name="Straight Arrow Connector 66"/>
          <p:cNvCxnSpPr>
            <a:stCxn id="44" idx="2"/>
            <a:endCxn id="49" idx="0"/>
          </p:cNvCxnSpPr>
          <p:nvPr/>
        </p:nvCxnSpPr>
        <p:spPr>
          <a:xfrm flipH="1">
            <a:off x="770534" y="3483422"/>
            <a:ext cx="1098475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2"/>
            <a:endCxn id="50" idx="0"/>
          </p:cNvCxnSpPr>
          <p:nvPr/>
        </p:nvCxnSpPr>
        <p:spPr>
          <a:xfrm>
            <a:off x="1869009" y="3483422"/>
            <a:ext cx="892572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7" idx="2"/>
            <a:endCxn id="40" idx="0"/>
          </p:cNvCxnSpPr>
          <p:nvPr/>
        </p:nvCxnSpPr>
        <p:spPr>
          <a:xfrm flipH="1">
            <a:off x="5523062" y="3483422"/>
            <a:ext cx="1267221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37" idx="2"/>
            <a:endCxn id="41" idx="0"/>
          </p:cNvCxnSpPr>
          <p:nvPr/>
        </p:nvCxnSpPr>
        <p:spPr>
          <a:xfrm>
            <a:off x="6790283" y="3483422"/>
            <a:ext cx="1659930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971600" y="3717032"/>
            <a:ext cx="646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7020272" y="3717032"/>
            <a:ext cx="785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 Weak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5796136" y="3717032"/>
            <a:ext cx="855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Strong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1979712" y="3717032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6084168" y="1268760"/>
            <a:ext cx="1944216" cy="792088"/>
          </a:xfrm>
          <a:prstGeom prst="wedgeRoundRectCallout">
            <a:avLst>
              <a:gd name="adj1" fmla="val -78522"/>
              <a:gd name="adj2" fmla="val 109515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One branch for each value</a:t>
            </a:r>
            <a:endParaRPr lang="en-GB" sz="1800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899592" y="1700808"/>
            <a:ext cx="1944216" cy="792088"/>
          </a:xfrm>
          <a:prstGeom prst="wedgeRoundRectCallout">
            <a:avLst>
              <a:gd name="adj1" fmla="val 42850"/>
              <a:gd name="adj2" fmla="val 85542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One branch for each value</a:t>
            </a:r>
            <a:endParaRPr lang="en-GB" sz="1800" dirty="0"/>
          </a:p>
        </p:txBody>
      </p:sp>
      <p:sp>
        <p:nvSpPr>
          <p:cNvPr id="36" name="Rounded Rectangular Callout 35"/>
          <p:cNvSpPr/>
          <p:nvPr/>
        </p:nvSpPr>
        <p:spPr>
          <a:xfrm>
            <a:off x="2987824" y="3429000"/>
            <a:ext cx="1296144" cy="648072"/>
          </a:xfrm>
          <a:prstGeom prst="wedgeRoundRectCallout">
            <a:avLst>
              <a:gd name="adj1" fmla="val 63711"/>
              <a:gd name="adj2" fmla="val -136264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One branch for each value</a:t>
            </a:r>
            <a:endParaRPr lang="en-GB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Decision Trees</a:t>
            </a:r>
            <a:endParaRPr lang="en-US" dirty="0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7775575" cy="4649787"/>
          </a:xfrm>
          <a:ln/>
        </p:spPr>
        <p:txBody>
          <a:bodyPr>
            <a:normAutofit/>
          </a:bodyPr>
          <a:lstStyle/>
          <a:p>
            <a:pPr marL="438150" lvl="1" indent="-381000">
              <a:buFont typeface="Wingdings" pitchFamily="2" charset="2"/>
              <a:buChar char="q"/>
              <a:tabLst>
                <a:tab pos="88900" algn="l"/>
              </a:tabLst>
            </a:pPr>
            <a:r>
              <a:rPr lang="en-GB" sz="1600" dirty="0" smtClean="0"/>
              <a:t>Class </a:t>
            </a:r>
            <a:r>
              <a:rPr lang="en-GB" sz="1600" dirty="0" smtClean="0"/>
              <a:t>= </a:t>
            </a:r>
            <a:r>
              <a:rPr lang="en-GB" sz="1600" dirty="0" smtClean="0"/>
              <a:t>(Yes, No)</a:t>
            </a:r>
            <a:endParaRPr lang="en-GB" sz="1600" dirty="0" smtClean="0"/>
          </a:p>
          <a:p>
            <a:pPr marL="438150" indent="-381000">
              <a:buFont typeface="Wingdings" pitchFamily="2" charset="2"/>
              <a:buChar char="q"/>
              <a:tabLst>
                <a:tab pos="88900" algn="l"/>
              </a:tabLst>
            </a:pPr>
            <a:endParaRPr lang="en-GB" sz="2000" dirty="0"/>
          </a:p>
        </p:txBody>
      </p:sp>
      <p:sp>
        <p:nvSpPr>
          <p:cNvPr id="7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/>
          </a:p>
          <a:p>
            <a:fld id="{DBF84C7E-A757-425F-B5F7-E8B90225706C}" type="slidenum">
              <a:rPr lang="en-GB"/>
              <a:pPr/>
              <a:t>9</a:t>
            </a:fld>
            <a:endParaRPr lang="en-GB"/>
          </a:p>
        </p:txBody>
      </p:sp>
      <p:sp>
        <p:nvSpPr>
          <p:cNvPr id="1275908" name="Rectangle 4"/>
          <p:cNvSpPr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E1F54"/>
              </a:buClr>
              <a:buFont typeface="Wingdings" pitchFamily="2" charset="2"/>
              <a:buChar char="µ"/>
            </a:pPr>
            <a:endParaRPr lang="en-US" sz="2000">
              <a:solidFill>
                <a:srgbClr val="FF0000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448423" y="3086547"/>
            <a:ext cx="5556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1331640" y="3086547"/>
            <a:ext cx="1074738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Humidity</a:t>
            </a:r>
          </a:p>
        </p:txBody>
      </p:sp>
      <p:sp>
        <p:nvSpPr>
          <p:cNvPr id="49" name="Text Box 12"/>
          <p:cNvSpPr txBox="1">
            <a:spLocks noChangeArrowheads="1"/>
          </p:cNvSpPr>
          <p:nvPr/>
        </p:nvSpPr>
        <p:spPr bwMode="auto">
          <a:xfrm>
            <a:off x="539552" y="4293096"/>
            <a:ext cx="461963" cy="40011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2483768" y="4293096"/>
            <a:ext cx="5556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6444208" y="3086547"/>
            <a:ext cx="692150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Wind</a:t>
            </a:r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5292080" y="4293096"/>
            <a:ext cx="461963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No</a:t>
            </a:r>
          </a:p>
        </p:txBody>
      </p:sp>
      <p:sp>
        <p:nvSpPr>
          <p:cNvPr id="41" name="Text Box 19"/>
          <p:cNvSpPr txBox="1">
            <a:spLocks noChangeArrowheads="1"/>
          </p:cNvSpPr>
          <p:nvPr/>
        </p:nvSpPr>
        <p:spPr bwMode="auto">
          <a:xfrm>
            <a:off x="8172400" y="4293096"/>
            <a:ext cx="555625" cy="3968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Yes</a:t>
            </a:r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4191397" y="1916832"/>
            <a:ext cx="1027113" cy="396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Arial Narrow" pitchFamily="34" charset="0"/>
              </a:rPr>
              <a:t>Outlook </a:t>
            </a:r>
          </a:p>
        </p:txBody>
      </p:sp>
      <p:cxnSp>
        <p:nvCxnSpPr>
          <p:cNvPr id="55" name="Straight Arrow Connector 54"/>
          <p:cNvCxnSpPr>
            <a:stCxn id="29" idx="2"/>
            <a:endCxn id="44" idx="0"/>
          </p:cNvCxnSpPr>
          <p:nvPr/>
        </p:nvCxnSpPr>
        <p:spPr>
          <a:xfrm flipH="1">
            <a:off x="1869009" y="2313707"/>
            <a:ext cx="2835945" cy="772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29" idx="2"/>
          </p:cNvCxnSpPr>
          <p:nvPr/>
        </p:nvCxnSpPr>
        <p:spPr>
          <a:xfrm>
            <a:off x="4704954" y="2313707"/>
            <a:ext cx="11062" cy="8992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9" idx="2"/>
            <a:endCxn id="37" idx="0"/>
          </p:cNvCxnSpPr>
          <p:nvPr/>
        </p:nvCxnSpPr>
        <p:spPr>
          <a:xfrm>
            <a:off x="4704954" y="2313707"/>
            <a:ext cx="2085329" cy="7728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25"/>
          <p:cNvSpPr txBox="1">
            <a:spLocks noChangeArrowheads="1"/>
          </p:cNvSpPr>
          <p:nvPr/>
        </p:nvSpPr>
        <p:spPr bwMode="auto">
          <a:xfrm>
            <a:off x="5652120" y="2492896"/>
            <a:ext cx="635000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Rain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2771800" y="2492896"/>
            <a:ext cx="820738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Sunny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4139952" y="2492896"/>
            <a:ext cx="1076325" cy="396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Overcast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cxnSp>
        <p:nvCxnSpPr>
          <p:cNvPr id="67" name="Straight Arrow Connector 66"/>
          <p:cNvCxnSpPr>
            <a:stCxn id="44" idx="2"/>
            <a:endCxn id="49" idx="0"/>
          </p:cNvCxnSpPr>
          <p:nvPr/>
        </p:nvCxnSpPr>
        <p:spPr>
          <a:xfrm flipH="1">
            <a:off x="770534" y="3483422"/>
            <a:ext cx="1098475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4" idx="2"/>
            <a:endCxn id="50" idx="0"/>
          </p:cNvCxnSpPr>
          <p:nvPr/>
        </p:nvCxnSpPr>
        <p:spPr>
          <a:xfrm>
            <a:off x="1869009" y="3483422"/>
            <a:ext cx="892572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7" idx="2"/>
            <a:endCxn id="40" idx="0"/>
          </p:cNvCxnSpPr>
          <p:nvPr/>
        </p:nvCxnSpPr>
        <p:spPr>
          <a:xfrm flipH="1">
            <a:off x="5523062" y="3483422"/>
            <a:ext cx="1267221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37" idx="2"/>
            <a:endCxn id="41" idx="0"/>
          </p:cNvCxnSpPr>
          <p:nvPr/>
        </p:nvCxnSpPr>
        <p:spPr>
          <a:xfrm>
            <a:off x="6790283" y="3483422"/>
            <a:ext cx="1659930" cy="80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971600" y="3717032"/>
            <a:ext cx="646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High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8" name="Text Box 16"/>
          <p:cNvSpPr txBox="1">
            <a:spLocks noChangeArrowheads="1"/>
          </p:cNvSpPr>
          <p:nvPr/>
        </p:nvSpPr>
        <p:spPr bwMode="auto">
          <a:xfrm>
            <a:off x="7020272" y="3717032"/>
            <a:ext cx="785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 Weak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5796136" y="3717032"/>
            <a:ext cx="855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Strong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1979712" y="3717032"/>
            <a:ext cx="901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US" sz="2000" b="1" dirty="0" smtClean="0">
                <a:solidFill>
                  <a:srgbClr val="000066"/>
                </a:solidFill>
                <a:latin typeface="Arial Narrow" pitchFamily="34" charset="0"/>
              </a:rPr>
              <a:t>Normal</a:t>
            </a:r>
            <a:endParaRPr lang="en-US" sz="2000" b="1" dirty="0" smtClean="0">
              <a:solidFill>
                <a:srgbClr val="0000FF"/>
              </a:solidFill>
              <a:latin typeface="Arial Narrow" pitchFamily="34" charset="0"/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6876256" y="5445224"/>
            <a:ext cx="1944216" cy="792088"/>
          </a:xfrm>
          <a:prstGeom prst="wedgeRoundRectCallout">
            <a:avLst>
              <a:gd name="adj1" fmla="val -105072"/>
              <a:gd name="adj2" fmla="val -151160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Leaf nodes specify classes</a:t>
            </a:r>
            <a:endParaRPr lang="en-GB" sz="1800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2555776" y="5229200"/>
            <a:ext cx="1944216" cy="792088"/>
          </a:xfrm>
          <a:prstGeom prst="wedgeRoundRectCallout">
            <a:avLst>
              <a:gd name="adj1" fmla="val 52712"/>
              <a:gd name="adj2" fmla="val -270093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Leaf nodes specify classes</a:t>
            </a:r>
            <a:endParaRPr lang="en-GB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19273</TotalTime>
  <Words>1343</Words>
  <Application>Microsoft Office PowerPoint</Application>
  <PresentationFormat>On-screen Show (4:3)</PresentationFormat>
  <Paragraphs>426</Paragraphs>
  <Slides>28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Office Theme</vt:lpstr>
      <vt:lpstr>Equation</vt:lpstr>
      <vt:lpstr>Microsoft Equation 3.0</vt:lpstr>
      <vt:lpstr>Document</vt:lpstr>
      <vt:lpstr>Machine Learning</vt:lpstr>
      <vt:lpstr>Trees</vt:lpstr>
      <vt:lpstr>Decision Trees</vt:lpstr>
      <vt:lpstr>Decision Trees</vt:lpstr>
      <vt:lpstr>Decision Trees</vt:lpstr>
      <vt:lpstr>Decision Trees</vt:lpstr>
      <vt:lpstr>Decision Trees</vt:lpstr>
      <vt:lpstr>Decision Trees</vt:lpstr>
      <vt:lpstr>Decision Trees</vt:lpstr>
      <vt:lpstr>Decision Trees</vt:lpstr>
      <vt:lpstr>Decision Trees</vt:lpstr>
      <vt:lpstr>Decision Trees</vt:lpstr>
      <vt:lpstr>Decision Trees</vt:lpstr>
      <vt:lpstr>Entropy</vt:lpstr>
      <vt:lpstr>Slide 15</vt:lpstr>
      <vt:lpstr>Information Gain</vt:lpstr>
      <vt:lpstr>Information Gain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Tutorial/Exercise Questions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can position your opening statement here, either in Connexions Purple or reversed-out.</dc:title>
  <dc:creator>David Mc Mullan</dc:creator>
  <cp:lastModifiedBy>Qiu</cp:lastModifiedBy>
  <cp:revision>1789</cp:revision>
  <dcterms:created xsi:type="dcterms:W3CDTF">2003-03-31T12:37:15Z</dcterms:created>
  <dcterms:modified xsi:type="dcterms:W3CDTF">2012-03-25T21:30:52Z</dcterms:modified>
</cp:coreProperties>
</file>